
<file path=[Content_Types].xml><?xml version="1.0" encoding="utf-8"?>
<Types xmlns="http://schemas.openxmlformats.org/package/2006/content-types"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13"/>
  </p:notesMasterIdLst>
  <p:handoutMasterIdLst>
    <p:handoutMasterId r:id="rId14"/>
  </p:handoutMasterIdLst>
  <p:sldIdLst>
    <p:sldId id="257" r:id="rId2"/>
    <p:sldId id="461" r:id="rId3"/>
    <p:sldId id="464" r:id="rId4"/>
    <p:sldId id="440" r:id="rId5"/>
    <p:sldId id="402" r:id="rId6"/>
    <p:sldId id="404" r:id="rId7"/>
    <p:sldId id="405" r:id="rId8"/>
    <p:sldId id="403" r:id="rId9"/>
    <p:sldId id="465" r:id="rId10"/>
    <p:sldId id="407" r:id="rId11"/>
    <p:sldId id="399" r:id="rId12"/>
  </p:sldIdLst>
  <p:sldSz cx="9144000" cy="6858000" type="screen4x3"/>
  <p:notesSz cx="6797675" cy="9928225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therine" initials="C" lastIdx="2" clrIdx="0"/>
  <p:cmAuthor id="2" name="Dens Catherine" initials="DC" lastIdx="1" clrIdx="1">
    <p:extLst>
      <p:ext uri="{19B8F6BF-5375-455C-9EA6-DF929625EA0E}">
        <p15:presenceInfo xmlns:p15="http://schemas.microsoft.com/office/powerpoint/2012/main" userId="Dens Catherine" providerId="None"/>
      </p:ext>
    </p:extLst>
  </p:cmAuthor>
  <p:cmAuthor id="3" name="Dens Catherine" initials="DC [2]" lastIdx="4" clrIdx="2">
    <p:extLst>
      <p:ext uri="{19B8F6BF-5375-455C-9EA6-DF929625EA0E}">
        <p15:presenceInfo xmlns:p15="http://schemas.microsoft.com/office/powerpoint/2012/main" userId="S::catherine.dens@kdg.be::56f39bef-0fdc-4af0-89ac-dcd0af5537f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A0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>
      <p:cViewPr varScale="1">
        <p:scale>
          <a:sx n="114" d="100"/>
          <a:sy n="114" d="100"/>
        </p:scale>
        <p:origin x="1560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5571" tIns="47786" rIns="95571" bIns="47786" rtlCol="0"/>
          <a:lstStyle>
            <a:lvl1pPr algn="l">
              <a:defRPr sz="13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0442" y="0"/>
            <a:ext cx="2945659" cy="496411"/>
          </a:xfrm>
          <a:prstGeom prst="rect">
            <a:avLst/>
          </a:prstGeom>
        </p:spPr>
        <p:txBody>
          <a:bodyPr vert="horz" lIns="95571" tIns="47786" rIns="95571" bIns="47786" rtlCol="0"/>
          <a:lstStyle>
            <a:lvl1pPr algn="r">
              <a:defRPr sz="1300"/>
            </a:lvl1pPr>
          </a:lstStyle>
          <a:p>
            <a:fld id="{130E24D1-B79D-4D06-A353-45F51F971BFE}" type="datetimeFigureOut">
              <a:rPr lang="nl-BE" smtClean="0"/>
              <a:pPr/>
              <a:t>1/02/2021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30090"/>
            <a:ext cx="2945659" cy="496411"/>
          </a:xfrm>
          <a:prstGeom prst="rect">
            <a:avLst/>
          </a:prstGeom>
        </p:spPr>
        <p:txBody>
          <a:bodyPr vert="horz" lIns="95571" tIns="47786" rIns="95571" bIns="47786" rtlCol="0" anchor="b"/>
          <a:lstStyle>
            <a:lvl1pPr algn="l">
              <a:defRPr sz="1300"/>
            </a:lvl1pPr>
          </a:lstStyle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0442" y="9430090"/>
            <a:ext cx="2945659" cy="496411"/>
          </a:xfrm>
          <a:prstGeom prst="rect">
            <a:avLst/>
          </a:prstGeom>
        </p:spPr>
        <p:txBody>
          <a:bodyPr vert="horz" lIns="95571" tIns="47786" rIns="95571" bIns="47786" rtlCol="0" anchor="b"/>
          <a:lstStyle>
            <a:lvl1pPr algn="r">
              <a:defRPr sz="1300"/>
            </a:lvl1pPr>
          </a:lstStyle>
          <a:p>
            <a:fld id="{EC9F3F7B-9E1A-4FEE-B712-5E91F1AE5969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142606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5571" tIns="47786" rIns="95571" bIns="47786" rtlCol="0"/>
          <a:lstStyle>
            <a:lvl1pPr algn="l">
              <a:defRPr sz="13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2" y="0"/>
            <a:ext cx="2945659" cy="496411"/>
          </a:xfrm>
          <a:prstGeom prst="rect">
            <a:avLst/>
          </a:prstGeom>
        </p:spPr>
        <p:txBody>
          <a:bodyPr vert="horz" lIns="95571" tIns="47786" rIns="95571" bIns="47786" rtlCol="0"/>
          <a:lstStyle>
            <a:lvl1pPr algn="r">
              <a:defRPr sz="1300"/>
            </a:lvl1pPr>
          </a:lstStyle>
          <a:p>
            <a:fld id="{BDEE962B-ADC0-4C5B-82BC-39491D9BAFC2}" type="datetimeFigureOut">
              <a:rPr lang="nl-BE" smtClean="0"/>
              <a:pPr/>
              <a:t>1/02/2021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71" tIns="47786" rIns="95571" bIns="47786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2"/>
          </a:xfrm>
          <a:prstGeom prst="rect">
            <a:avLst/>
          </a:prstGeom>
        </p:spPr>
        <p:txBody>
          <a:bodyPr vert="horz" lIns="95571" tIns="47786" rIns="95571" bIns="47786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30090"/>
            <a:ext cx="2945659" cy="496411"/>
          </a:xfrm>
          <a:prstGeom prst="rect">
            <a:avLst/>
          </a:prstGeom>
        </p:spPr>
        <p:txBody>
          <a:bodyPr vert="horz" lIns="95571" tIns="47786" rIns="95571" bIns="47786" rtlCol="0" anchor="b"/>
          <a:lstStyle>
            <a:lvl1pPr algn="l">
              <a:defRPr sz="13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2" y="9430090"/>
            <a:ext cx="2945659" cy="496411"/>
          </a:xfrm>
          <a:prstGeom prst="rect">
            <a:avLst/>
          </a:prstGeom>
        </p:spPr>
        <p:txBody>
          <a:bodyPr vert="horz" lIns="95571" tIns="47786" rIns="95571" bIns="47786" rtlCol="0" anchor="b"/>
          <a:lstStyle>
            <a:lvl1pPr algn="r">
              <a:defRPr sz="1300"/>
            </a:lvl1pPr>
          </a:lstStyle>
          <a:p>
            <a:fld id="{D8BBBF69-A34E-4C41-A1E7-67F6794395B2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290838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8BBBF69-A34E-4C41-A1E7-67F6794395B2}" type="slidenum">
              <a:rPr lang="nl-BE" smtClean="0"/>
              <a:pPr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825895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BBBF69-A34E-4C41-A1E7-67F6794395B2}" type="slidenum">
              <a:rPr lang="nl-BE" smtClean="0"/>
              <a:pPr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23232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8BBBF69-A34E-4C41-A1E7-67F6794395B2}" type="slidenum">
              <a:rPr lang="nl-BE" smtClean="0"/>
              <a:pPr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27281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8BBBF69-A34E-4C41-A1E7-67F6794395B2}" type="slidenum">
              <a:rPr lang="nl-BE" smtClean="0"/>
              <a:pPr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88026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BBBF69-A34E-4C41-A1E7-67F6794395B2}" type="slidenum">
              <a:rPr lang="nl-BE" smtClean="0"/>
              <a:pPr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76486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BBBF69-A34E-4C41-A1E7-67F6794395B2}" type="slidenum">
              <a:rPr lang="nl-BE" smtClean="0"/>
              <a:pPr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8303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BBBF69-A34E-4C41-A1E7-67F6794395B2}" type="slidenum">
              <a:rPr lang="nl-BE" smtClean="0"/>
              <a:pPr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880129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BBBF69-A34E-4C41-A1E7-67F6794395B2}" type="slidenum">
              <a:rPr lang="nl-BE" smtClean="0"/>
              <a:pPr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70706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BBBF69-A34E-4C41-A1E7-67F6794395B2}" type="slidenum">
              <a:rPr lang="nl-BE" smtClean="0"/>
              <a:pPr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098943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BBBF69-A34E-4C41-A1E7-67F6794395B2}" type="slidenum">
              <a:rPr lang="nl-BE" smtClean="0"/>
              <a:pPr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93051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95ABD-952A-4B4B-BF06-79B85DA0C673}" type="datetime1">
              <a:rPr lang="nl-BE" smtClean="0"/>
              <a:t>1/02/2021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afstudeerproject 3iON infosessie 27 april 2011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9CC59-D761-4E25-B298-3DFBCF797F46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62523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62159-3E63-44F5-B05D-9C151CDCC871}" type="datetime1">
              <a:rPr lang="nl-BE" smtClean="0"/>
              <a:t>1/02/2021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afstudeerproject 3iON infosessie 27 april 2011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9CC59-D761-4E25-B298-3DFBCF797F46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37721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FBC92-E056-4C84-AD1C-916B550B3F91}" type="datetime1">
              <a:rPr lang="nl-BE" smtClean="0"/>
              <a:t>1/02/2021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afstudeerproject 3iON infosessie 27 april 2011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9CC59-D761-4E25-B298-3DFBCF797F46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47346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53E1A-F9E9-42DE-A6F6-7DD33C3B82E1}" type="datetime1">
              <a:rPr lang="nl-BE" smtClean="0"/>
              <a:t>1/02/2021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afstudeerproject 3iON infosessie 27 april 2011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9CC59-D761-4E25-B298-3DFBCF797F46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85083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54BEB-1DF4-4BF1-9443-DDA2A96B6DC8}" type="datetime1">
              <a:rPr lang="nl-BE" smtClean="0"/>
              <a:t>1/02/2021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afstudeerproject 3iON infosessie 27 april 2011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9CC59-D761-4E25-B298-3DFBCF797F46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10192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D530D-0A8E-4647-9B20-73F414389334}" type="datetime1">
              <a:rPr lang="nl-BE" smtClean="0"/>
              <a:t>1/02/2021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afstudeerproject 3iON infosessie 27 april 2011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9CC59-D761-4E25-B298-3DFBCF797F46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9070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0EF6F-87AC-44FD-8A4C-B52590C7C266}" type="datetime1">
              <a:rPr lang="nl-BE" smtClean="0"/>
              <a:t>1/02/2021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afstudeerproject 3iON infosessie 27 april 2011</a:t>
            </a: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9CC59-D761-4E25-B298-3DFBCF797F46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40660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00EFF-41E9-4B93-8195-9FDB44743D49}" type="datetime1">
              <a:rPr lang="nl-BE" smtClean="0"/>
              <a:t>1/02/2021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afstudeerproject 3iON infosessie 27 april 2011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9CC59-D761-4E25-B298-3DFBCF797F46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88819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1C010-F511-4F84-9B56-6A119828F4F0}" type="datetime1">
              <a:rPr lang="nl-BE" smtClean="0"/>
              <a:t>1/02/2021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afstudeerproject 3iON infosessie 27 april 2011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9CC59-D761-4E25-B298-3DFBCF797F46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16195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043BE-5A04-415A-B4FB-F34A288E088E}" type="datetime1">
              <a:rPr lang="nl-BE" smtClean="0"/>
              <a:t>1/02/2021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afstudeerproject 3iON infosessie 27 april 2011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9CC59-D761-4E25-B298-3DFBCF797F46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40837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DCFBC-2287-4A93-85BB-20A5FED79618}" type="datetime1">
              <a:rPr lang="nl-BE" smtClean="0"/>
              <a:t>1/02/2021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afstudeerproject 3iON infosessie 27 april 2011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9CC59-D761-4E25-B298-3DFBCF797F46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96610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1EAD6-CC49-4E73-AC1E-96ED8362BCF1}" type="datetime1">
              <a:rPr lang="nl-BE" smtClean="0"/>
              <a:t>1/02/2021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/>
              <a:t>afstudeerproject 3iON infosessie 27 april 2011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C9CC59-D761-4E25-B298-3DFBCF797F46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66189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jp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jp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hyperlink" Target="https://youtu.be/M6Dhh66_eQw" TargetMode="External"/><Relationship Id="rId5" Type="http://schemas.openxmlformats.org/officeDocument/2006/relationships/hyperlink" Target="https://www.youtube.com/watch?v=M6Dhh66_eQw" TargetMode="External"/><Relationship Id="rId4" Type="http://schemas.openxmlformats.org/officeDocument/2006/relationships/image" Target="../media/image13.pn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576" y="1412776"/>
            <a:ext cx="7741147" cy="904960"/>
          </a:xfrm>
        </p:spPr>
        <p:txBody>
          <a:bodyPr/>
          <a:lstStyle/>
          <a:p>
            <a:pPr eaLnBrk="1" hangingPunct="1">
              <a:defRPr/>
            </a:pPr>
            <a:r>
              <a:rPr lang="nl-NL" dirty="0" err="1">
                <a:solidFill>
                  <a:schemeClr val="accent5">
                    <a:lumMod val="75000"/>
                  </a:schemeClr>
                </a:solidFill>
              </a:rPr>
              <a:t>iON</a:t>
            </a:r>
            <a:r>
              <a:rPr lang="nl-NL" dirty="0">
                <a:solidFill>
                  <a:schemeClr val="accent5">
                    <a:lumMod val="75000"/>
                  </a:schemeClr>
                </a:solidFill>
              </a:rPr>
              <a:t> 1: Inleiding tot het recht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7082ACA-7204-456F-A7F3-B4830F4C58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00" y="2411582"/>
            <a:ext cx="7272808" cy="4180065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776" y="266353"/>
            <a:ext cx="1819016" cy="90496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4547C6E-38A5-45EA-90F8-BFE3E4B0FF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3926" y="78047"/>
            <a:ext cx="1650345" cy="150989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6FE8C5C-51A2-4FB2-AABE-7D238DA2E0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0870" y="589131"/>
            <a:ext cx="792549" cy="487722"/>
          </a:xfrm>
          <a:prstGeom prst="rect">
            <a:avLst/>
          </a:prstGeom>
        </p:spPr>
      </p:pic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843A173-9C7E-43F2-B387-D5EA4CBE78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6311" y="580526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nl-BE" sz="3200" b="1" dirty="0"/>
              <a:t>1.3 De bronnen van het recht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l-BE" u="sng" dirty="0">
                <a:solidFill>
                  <a:srgbClr val="FF0000"/>
                </a:solidFill>
              </a:rPr>
              <a:t>Ontstaan van rechtsregels:</a:t>
            </a:r>
          </a:p>
          <a:p>
            <a:r>
              <a:rPr lang="nl-BE" dirty="0"/>
              <a:t>Historisch</a:t>
            </a:r>
          </a:p>
          <a:p>
            <a:r>
              <a:rPr lang="nl-BE" dirty="0"/>
              <a:t>Consensus</a:t>
            </a:r>
          </a:p>
          <a:p>
            <a:r>
              <a:rPr lang="nl-BE" dirty="0"/>
              <a:t>( R)evolutie</a:t>
            </a: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u="sng" dirty="0">
                <a:solidFill>
                  <a:srgbClr val="FF0000"/>
                </a:solidFill>
              </a:rPr>
              <a:t>Bronnen: </a:t>
            </a:r>
          </a:p>
          <a:p>
            <a:pPr marL="0" indent="0">
              <a:buNone/>
            </a:pPr>
            <a:r>
              <a:rPr lang="nl-BE" dirty="0"/>
              <a:t>A/Wetgeving </a:t>
            </a:r>
            <a:r>
              <a:rPr lang="nl-BE" dirty="0" err="1"/>
              <a:t>sensu</a:t>
            </a:r>
            <a:r>
              <a:rPr lang="nl-BE" dirty="0"/>
              <a:t> </a:t>
            </a:r>
            <a:r>
              <a:rPr lang="nl-BE" dirty="0" err="1"/>
              <a:t>lato</a:t>
            </a:r>
            <a:r>
              <a:rPr lang="nl-BE" dirty="0"/>
              <a:t> (ruime zin)</a:t>
            </a:r>
          </a:p>
          <a:p>
            <a:pPr marL="0" indent="0">
              <a:buNone/>
            </a:pPr>
            <a:r>
              <a:rPr lang="nl-BE" dirty="0"/>
              <a:t>B/Rechtspraak</a:t>
            </a:r>
          </a:p>
          <a:p>
            <a:pPr marL="0" indent="0">
              <a:buNone/>
            </a:pPr>
            <a:r>
              <a:rPr lang="nl-BE" dirty="0"/>
              <a:t>C/Rechtsleer</a:t>
            </a:r>
          </a:p>
          <a:p>
            <a:pPr marL="0" indent="0">
              <a:buNone/>
            </a:pPr>
            <a:r>
              <a:rPr lang="nl-BE" dirty="0"/>
              <a:t>D/Gewoonte &amp; Billijkheid</a:t>
            </a:r>
          </a:p>
          <a:p>
            <a:pPr marL="0" indent="0">
              <a:buNone/>
            </a:pPr>
            <a:r>
              <a:rPr lang="nl-BE" dirty="0"/>
              <a:t>E/De sociale bronnen van het recht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9CC59-D761-4E25-B298-3DFBCF797F46}" type="slidenum">
              <a:rPr lang="nl-BE" smtClean="0"/>
              <a:pPr/>
              <a:t>10</a:t>
            </a:fld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2320" y="6033234"/>
            <a:ext cx="1048603" cy="646232"/>
          </a:xfrm>
          <a:prstGeom prst="rect">
            <a:avLst/>
          </a:prstGeom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213367C-7B9D-48B2-A41A-F854295754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" y="60332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67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7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010346"/>
          </a:xfrm>
        </p:spPr>
        <p:txBody>
          <a:bodyPr>
            <a:normAutofit/>
          </a:bodyPr>
          <a:lstStyle/>
          <a:p>
            <a:r>
              <a:rPr lang="nl-BE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Einde infosessie </a:t>
            </a:r>
            <a:br>
              <a:rPr lang="nl-BE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</a:br>
            <a:r>
              <a:rPr lang="nl-BE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ION 1 Inleiding tot het recht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nl-NL" sz="4000" dirty="0"/>
              <a:t>	</a:t>
            </a:r>
            <a:endParaRPr lang="nl-NL" sz="2000" dirty="0"/>
          </a:p>
          <a:p>
            <a:pPr>
              <a:buNone/>
            </a:pPr>
            <a:endParaRPr lang="nl-NL" dirty="0"/>
          </a:p>
        </p:txBody>
      </p:sp>
      <p:pic>
        <p:nvPicPr>
          <p:cNvPr id="5" name="Afbeelding 4" descr="logo ion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92280" y="5733256"/>
            <a:ext cx="1385655" cy="850653"/>
          </a:xfrm>
          <a:prstGeom prst="rect">
            <a:avLst/>
          </a:prstGeom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9CC59-D761-4E25-B298-3DFBCF797F46}" type="slidenum">
              <a:rPr lang="nl-BE" smtClean="0"/>
              <a:pPr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19911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27088" y="2125921"/>
            <a:ext cx="7200900" cy="353532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nl-BE" sz="2400" b="1" dirty="0">
                <a:solidFill>
                  <a:srgbClr val="FF0000"/>
                </a:solidFill>
              </a:rPr>
              <a:t>Thema’s Inleiding tot het recht</a:t>
            </a:r>
          </a:p>
          <a:p>
            <a:pPr eaLnBrk="1" hangingPunct="1">
              <a:defRPr/>
            </a:pPr>
            <a:r>
              <a:rPr lang="nl-BE" sz="2400" dirty="0">
                <a:solidFill>
                  <a:schemeClr val="tx1"/>
                </a:solidFill>
              </a:rPr>
              <a:t>Deel 1: Inleiding – Fundamenten</a:t>
            </a:r>
          </a:p>
          <a:p>
            <a:pPr eaLnBrk="1" hangingPunct="1">
              <a:defRPr/>
            </a:pPr>
            <a:r>
              <a:rPr lang="nl-BE" sz="2400" dirty="0">
                <a:solidFill>
                  <a:schemeClr val="tx1"/>
                </a:solidFill>
              </a:rPr>
              <a:t>    Ondernemingsrecht</a:t>
            </a:r>
          </a:p>
          <a:p>
            <a:pPr eaLnBrk="1" hangingPunct="1">
              <a:defRPr/>
            </a:pPr>
            <a:r>
              <a:rPr lang="nl-BE" sz="2400" dirty="0">
                <a:solidFill>
                  <a:schemeClr val="tx1"/>
                </a:solidFill>
              </a:rPr>
              <a:t>Deel 2: Vennootschapsrecht</a:t>
            </a:r>
          </a:p>
          <a:p>
            <a:pPr eaLnBrk="1" hangingPunct="1">
              <a:defRPr/>
            </a:pPr>
            <a:r>
              <a:rPr lang="nl-BE" sz="2400" dirty="0">
                <a:solidFill>
                  <a:schemeClr val="tx1"/>
                </a:solidFill>
              </a:rPr>
              <a:t>Deel 3: Contractenrecht</a:t>
            </a:r>
          </a:p>
          <a:p>
            <a:pPr eaLnBrk="1" hangingPunct="1">
              <a:defRPr/>
            </a:pPr>
            <a:r>
              <a:rPr lang="nl-BE" sz="2400" dirty="0">
                <a:solidFill>
                  <a:schemeClr val="tx1"/>
                </a:solidFill>
              </a:rPr>
              <a:t>Deel 4: Marktrecht</a:t>
            </a:r>
          </a:p>
          <a:p>
            <a:pPr eaLnBrk="1" hangingPunct="1">
              <a:defRPr/>
            </a:pPr>
            <a:r>
              <a:rPr lang="nl-BE" sz="2400" dirty="0">
                <a:solidFill>
                  <a:schemeClr val="tx1"/>
                </a:solidFill>
              </a:rPr>
              <a:t>Deel 5: Sociaal Recht</a:t>
            </a:r>
          </a:p>
        </p:txBody>
      </p:sp>
      <p:pic>
        <p:nvPicPr>
          <p:cNvPr id="7" name="Afbeelding 6" descr="logo ion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92225" y="6084509"/>
            <a:ext cx="792088" cy="486263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66353"/>
            <a:ext cx="2384632" cy="1186354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4547C6E-38A5-45EA-90F8-BFE3E4B0FF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5896" y="78046"/>
            <a:ext cx="2238375" cy="2047875"/>
          </a:xfrm>
          <a:prstGeom prst="rect">
            <a:avLst/>
          </a:prstGeom>
        </p:spPr>
      </p:pic>
      <p:pic>
        <p:nvPicPr>
          <p:cNvPr id="2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5DA8A6D-BB87-4D90-8E69-CF33B27450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2288" y="57797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73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088" y="2133600"/>
            <a:ext cx="7631112" cy="1727200"/>
          </a:xfrm>
        </p:spPr>
        <p:txBody>
          <a:bodyPr/>
          <a:lstStyle/>
          <a:p>
            <a:pPr eaLnBrk="1" hangingPunct="1">
              <a:defRPr/>
            </a:pPr>
            <a:r>
              <a:rPr lang="nl-NL" dirty="0" err="1"/>
              <a:t>iON</a:t>
            </a:r>
            <a:r>
              <a:rPr lang="nl-NL" dirty="0"/>
              <a:t> 1: Inleiding tot het recht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27088" y="3717033"/>
            <a:ext cx="7200900" cy="1944215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nl-BE" sz="4000" u="sng" dirty="0">
                <a:solidFill>
                  <a:schemeClr val="tx1"/>
                </a:solidFill>
              </a:rPr>
              <a:t>Les 1</a:t>
            </a:r>
            <a:endParaRPr lang="nl-BE" sz="4000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r>
              <a:rPr lang="nl-BE" sz="4000" dirty="0">
                <a:solidFill>
                  <a:schemeClr val="tx1"/>
                </a:solidFill>
              </a:rPr>
              <a:t>     Inleiding - Fundamenten</a:t>
            </a:r>
          </a:p>
          <a:p>
            <a:pPr eaLnBrk="1" hangingPunct="1">
              <a:defRPr/>
            </a:pPr>
            <a:r>
              <a:rPr lang="nl-BE" sz="4000" dirty="0">
                <a:solidFill>
                  <a:schemeClr val="tx1"/>
                </a:solidFill>
              </a:rPr>
              <a:t>     Ondernemingsrecht</a:t>
            </a:r>
          </a:p>
        </p:txBody>
      </p:sp>
      <p:pic>
        <p:nvPicPr>
          <p:cNvPr id="7" name="Afbeelding 6" descr="logo ion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92225" y="6084509"/>
            <a:ext cx="792088" cy="486263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66353"/>
            <a:ext cx="2384632" cy="1186354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4547C6E-38A5-45EA-90F8-BFE3E4B0FF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5896" y="78046"/>
            <a:ext cx="2238375" cy="2047875"/>
          </a:xfrm>
          <a:prstGeom prst="rect">
            <a:avLst/>
          </a:prstGeom>
        </p:spPr>
      </p:pic>
      <p:pic>
        <p:nvPicPr>
          <p:cNvPr id="2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4102D57-579F-49B5-94E6-0CDE2C92D4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1044" y="60177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37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Deel  1: Inleiding - Fundamenten</a:t>
            </a:r>
            <a:br>
              <a:rPr lang="nl-BE" dirty="0"/>
            </a:br>
            <a:endParaRPr lang="nl-BE" dirty="0"/>
          </a:p>
        </p:txBody>
      </p:sp>
      <p:pic>
        <p:nvPicPr>
          <p:cNvPr id="5" name="Afbeelding 4" descr="logo ion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08304" y="6025841"/>
            <a:ext cx="1133140" cy="695634"/>
          </a:xfrm>
          <a:prstGeom prst="rect">
            <a:avLst/>
          </a:prstGeom>
        </p:spPr>
      </p:pic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/>
          </a:bodyPr>
          <a:lstStyle/>
          <a:p>
            <a:pPr>
              <a:buFont typeface="Monotype Sorts" pitchFamily="2" charset="2"/>
              <a:buNone/>
              <a:defRPr/>
            </a:pPr>
            <a:endParaRPr lang="nl-BE" sz="2000" b="1" dirty="0"/>
          </a:p>
          <a:p>
            <a:pPr>
              <a:buFont typeface="Monotype Sorts" pitchFamily="2" charset="2"/>
              <a:buNone/>
              <a:defRPr/>
            </a:pPr>
            <a:endParaRPr lang="nl-BE" sz="2000" b="1" dirty="0"/>
          </a:p>
          <a:p>
            <a:pPr>
              <a:buFont typeface="Monotype Sorts" pitchFamily="2" charset="2"/>
              <a:buNone/>
              <a:defRPr/>
            </a:pPr>
            <a:r>
              <a:rPr lang="nl-BE" sz="2000" dirty="0"/>
              <a:t>Hoofdstuk 1: Wat is recht?</a:t>
            </a:r>
          </a:p>
          <a:p>
            <a:pPr>
              <a:buFont typeface="Monotype Sorts" pitchFamily="2" charset="2"/>
              <a:buNone/>
              <a:defRPr/>
            </a:pPr>
            <a:r>
              <a:rPr lang="nl-BE" sz="2000" dirty="0"/>
              <a:t>Hoofdstuk 2: Structuren en instellingen</a:t>
            </a:r>
          </a:p>
          <a:p>
            <a:pPr>
              <a:buFont typeface="Monotype Sorts" pitchFamily="2" charset="2"/>
              <a:buNone/>
              <a:defRPr/>
            </a:pPr>
            <a:r>
              <a:rPr lang="nl-BE" sz="2000" dirty="0"/>
              <a:t>Hoofdstuk 3: Algemene begrippen van Burgerlijk Recht</a:t>
            </a:r>
          </a:p>
          <a:p>
            <a:pPr>
              <a:buFont typeface="Monotype Sorts" pitchFamily="2" charset="2"/>
              <a:buNone/>
              <a:defRPr/>
            </a:pPr>
            <a:r>
              <a:rPr lang="nl-BE" sz="2000" dirty="0"/>
              <a:t>Hoofdstuk 4: Personen – en Familierecht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9CC59-D761-4E25-B298-3DFBCF797F46}" type="slidenum">
              <a:rPr lang="nl-BE" smtClean="0"/>
              <a:pPr/>
              <a:t>4</a:t>
            </a:fld>
            <a:endParaRPr lang="nl-BE"/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2CD9F8C-C29F-4758-BAB3-AA6DFD2A77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3528" y="59667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010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486987" y="2089091"/>
            <a:ext cx="4170025" cy="3548180"/>
          </a:xfrm>
          <a:prstGeom prst="rect">
            <a:avLst/>
          </a:prstGeom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9CC59-D761-4E25-B298-3DFBCF797F46}" type="slidenum">
              <a:rPr lang="nl-BE" smtClean="0"/>
              <a:pPr/>
              <a:t>5</a:t>
            </a:fld>
            <a:endParaRPr lang="nl-BE"/>
          </a:p>
        </p:txBody>
      </p:sp>
      <p:pic>
        <p:nvPicPr>
          <p:cNvPr id="2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24D0294-03BD-4BB0-A6B1-D0A1E8BA87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536" y="56372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696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Inleiding tot het recht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490177" y="1600200"/>
            <a:ext cx="6163646" cy="4525963"/>
          </a:xfrm>
          <a:prstGeom prst="rect">
            <a:avLst/>
          </a:prstGeom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9CC59-D761-4E25-B298-3DFBCF797F46}" type="slidenum">
              <a:rPr lang="nl-BE" smtClean="0"/>
              <a:pPr/>
              <a:t>6</a:t>
            </a:fld>
            <a:endParaRPr lang="nl-BE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0312" y="6126163"/>
            <a:ext cx="1053157" cy="644414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F41FB39-BCA9-44FD-82A5-5A8DAC6BFD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5731" y="58213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01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nl-BE" sz="3200" b="1" dirty="0" err="1"/>
              <a:t>Hfst</a:t>
            </a:r>
            <a:r>
              <a:rPr lang="nl-BE" sz="3200" b="1" dirty="0"/>
              <a:t> 1: Wat is recht?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pPr marL="533400" indent="-533400">
              <a:lnSpc>
                <a:spcPct val="90000"/>
              </a:lnSpc>
              <a:buClr>
                <a:schemeClr val="tx1"/>
              </a:buClr>
              <a:buFont typeface="Monotype Sorts" pitchFamily="2" charset="2"/>
              <a:buNone/>
            </a:pPr>
            <a:r>
              <a:rPr lang="nl-BE" sz="2400" b="1" i="1" u="sng" dirty="0"/>
              <a:t>1.1 Wat is recht?</a:t>
            </a:r>
          </a:p>
          <a:p>
            <a:pPr marL="533400" indent="-533400">
              <a:lnSpc>
                <a:spcPct val="90000"/>
              </a:lnSpc>
              <a:buClr>
                <a:schemeClr val="tx1"/>
              </a:buClr>
              <a:buFont typeface="Monotype Sorts" pitchFamily="2" charset="2"/>
              <a:buAutoNum type="arabicPeriod"/>
            </a:pPr>
            <a:r>
              <a:rPr lang="nl-BE" sz="2400" i="1" dirty="0"/>
              <a:t>Gedragsregels en normen</a:t>
            </a:r>
          </a:p>
          <a:p>
            <a:pPr marL="533400" indent="-533400">
              <a:lnSpc>
                <a:spcPct val="90000"/>
              </a:lnSpc>
              <a:buClr>
                <a:schemeClr val="tx1"/>
              </a:buClr>
              <a:buFont typeface="Monotype Sorts" pitchFamily="2" charset="2"/>
              <a:buAutoNum type="arabicPeriod"/>
            </a:pPr>
            <a:r>
              <a:rPr lang="nl-BE" sz="2400" i="1" dirty="0"/>
              <a:t>Doelstelling de samenleving te ordenen</a:t>
            </a:r>
          </a:p>
          <a:p>
            <a:pPr marL="533400" indent="-533400">
              <a:lnSpc>
                <a:spcPct val="90000"/>
              </a:lnSpc>
              <a:buClr>
                <a:schemeClr val="tx1"/>
              </a:buClr>
              <a:buFont typeface="Monotype Sorts" pitchFamily="2" charset="2"/>
              <a:buAutoNum type="arabicPeriod"/>
            </a:pPr>
            <a:r>
              <a:rPr lang="nl-BE" sz="2400" i="1" dirty="0"/>
              <a:t>Opgelegd door de overheid</a:t>
            </a:r>
          </a:p>
          <a:p>
            <a:pPr marL="533400" indent="-533400">
              <a:lnSpc>
                <a:spcPct val="90000"/>
              </a:lnSpc>
              <a:buClr>
                <a:schemeClr val="tx1"/>
              </a:buClr>
              <a:buFont typeface="Monotype Sorts" pitchFamily="2" charset="2"/>
              <a:buAutoNum type="arabicPeriod"/>
            </a:pPr>
            <a:r>
              <a:rPr lang="nl-BE" sz="2400" i="1" dirty="0"/>
              <a:t>Afdwingbaar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9CC59-D761-4E25-B298-3DFBCF797F46}" type="slidenum">
              <a:rPr lang="nl-BE" smtClean="0"/>
              <a:pPr/>
              <a:t>7</a:t>
            </a:fld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808" y="2432737"/>
            <a:ext cx="5645196" cy="3832407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0401" y="6046523"/>
            <a:ext cx="1048603" cy="646232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160320B-B11D-4FE3-8DC1-CD78C08B5F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5879" y="59884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652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2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nl-BE" sz="3200" b="1" dirty="0"/>
              <a:t>1.2 Indeling van het recht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279874" y="1055565"/>
            <a:ext cx="6584251" cy="5032630"/>
          </a:xfrm>
          <a:prstGeom prst="rect">
            <a:avLst/>
          </a:prstGeom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9CC59-D761-4E25-B298-3DFBCF797F46}" type="slidenum">
              <a:rPr lang="nl-BE" smtClean="0"/>
              <a:pPr/>
              <a:t>8</a:t>
            </a:fld>
            <a:endParaRPr lang="nl-BE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9823" y="6033234"/>
            <a:ext cx="1048603" cy="646232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0E489A4B-9B3F-48B3-9E9A-B5DBF460034E}"/>
              </a:ext>
            </a:extLst>
          </p:cNvPr>
          <p:cNvSpPr txBox="1"/>
          <p:nvPr/>
        </p:nvSpPr>
        <p:spPr>
          <a:xfrm>
            <a:off x="2699792" y="4293096"/>
            <a:ext cx="1008112" cy="21602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177A384C-E7B4-49EA-BEE7-D74BEF0033FF}"/>
              </a:ext>
            </a:extLst>
          </p:cNvPr>
          <p:cNvSpPr txBox="1"/>
          <p:nvPr/>
        </p:nvSpPr>
        <p:spPr>
          <a:xfrm>
            <a:off x="2483768" y="4418921"/>
            <a:ext cx="1224136" cy="52322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nl-BE" sz="1400" dirty="0"/>
              <a:t>Gerechtelijk privaatrecht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D114BC2B-FD79-4AE8-AA1F-F728091C71F5}"/>
              </a:ext>
            </a:extLst>
          </p:cNvPr>
          <p:cNvSpPr txBox="1"/>
          <p:nvPr/>
        </p:nvSpPr>
        <p:spPr>
          <a:xfrm>
            <a:off x="2555776" y="5363267"/>
            <a:ext cx="1224136" cy="52322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BE" sz="1400" dirty="0"/>
              <a:t>Internationaal privaatrecht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AEF17FF1-E191-43B1-BCFE-98F9DF57BF0A}"/>
              </a:ext>
            </a:extLst>
          </p:cNvPr>
          <p:cNvSpPr txBox="1"/>
          <p:nvPr/>
        </p:nvSpPr>
        <p:spPr>
          <a:xfrm>
            <a:off x="5724128" y="4418921"/>
            <a:ext cx="1224136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nl-BE" sz="1600" dirty="0"/>
              <a:t>Economisch recht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BFD0EB7C-C446-480A-A4AA-487019037860}"/>
              </a:ext>
            </a:extLst>
          </p:cNvPr>
          <p:cNvSpPr txBox="1"/>
          <p:nvPr/>
        </p:nvSpPr>
        <p:spPr>
          <a:xfrm>
            <a:off x="5724128" y="3287866"/>
            <a:ext cx="1224136" cy="58477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BE" sz="1600" dirty="0"/>
              <a:t>Sociaal Recht</a:t>
            </a:r>
          </a:p>
        </p:txBody>
      </p:sp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F474431-E794-40C4-A13B-435BF0DDDD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5573" y="56311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5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E83BEDD-BD9F-4E28-ACF9-6998C6D4C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9CC59-D761-4E25-B298-3DFBCF797F46}" type="slidenum">
              <a:rPr lang="nl-BE" smtClean="0"/>
              <a:pPr/>
              <a:t>9</a:t>
            </a:fld>
            <a:endParaRPr lang="nl-BE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0AF863E-E0D8-425B-8349-DD9B5E6CCB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7664" y="3396826"/>
            <a:ext cx="3329136" cy="1865703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5F22E435-E519-4F49-A751-ECA5B57163D3}"/>
              </a:ext>
            </a:extLst>
          </p:cNvPr>
          <p:cNvSpPr txBox="1"/>
          <p:nvPr/>
        </p:nvSpPr>
        <p:spPr>
          <a:xfrm>
            <a:off x="5724128" y="548680"/>
            <a:ext cx="29626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dirty="0">
                <a:hlinkClick r:id="rId5"/>
              </a:rPr>
              <a:t>https://www.youtube.com/watch?v=M6Dhh66_eQw</a:t>
            </a:r>
            <a:endParaRPr lang="nl-BE" dirty="0"/>
          </a:p>
          <a:p>
            <a:endParaRPr lang="nl-BE" dirty="0"/>
          </a:p>
          <a:p>
            <a:r>
              <a:rPr lang="nl-BE" dirty="0">
                <a:hlinkClick r:id="rId6"/>
              </a:rPr>
              <a:t>https://youtu.be/M6Dhh66_eQw</a:t>
            </a:r>
            <a:endParaRPr lang="nl-BE" dirty="0"/>
          </a:p>
          <a:p>
            <a:endParaRPr lang="nl-BE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5DDE73D4-372B-4B31-91DF-CC6EC0E25E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800" y="152659"/>
            <a:ext cx="5029200" cy="2828925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23601A18-55AA-4A17-9BD3-AA5A8AD123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3527425"/>
            <a:ext cx="4252513" cy="2828925"/>
          </a:xfrm>
          <a:prstGeom prst="rect">
            <a:avLst/>
          </a:prstGeom>
        </p:spPr>
      </p:pic>
      <p:pic>
        <p:nvPicPr>
          <p:cNvPr id="1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7BC4310-1FB3-4881-8DB1-419C0CA110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15000" y="59293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20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59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7680</TotalTime>
  <Words>227</Words>
  <Application>Microsoft Office PowerPoint</Application>
  <PresentationFormat>Diavoorstelling (4:3)</PresentationFormat>
  <Paragraphs>66</Paragraphs>
  <Slides>11</Slides>
  <Notes>10</Notes>
  <HiddenSlides>0</HiddenSlides>
  <MMClips>10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5" baseType="lpstr">
      <vt:lpstr>Arial</vt:lpstr>
      <vt:lpstr>Calibri</vt:lpstr>
      <vt:lpstr>Monotype Sorts</vt:lpstr>
      <vt:lpstr>Kantoorthema</vt:lpstr>
      <vt:lpstr>iON 1: Inleiding tot het recht</vt:lpstr>
      <vt:lpstr>PowerPoint-presentatie</vt:lpstr>
      <vt:lpstr>iON 1: Inleiding tot het recht</vt:lpstr>
      <vt:lpstr>Deel  1: Inleiding - Fundamenten </vt:lpstr>
      <vt:lpstr>PowerPoint-presentatie</vt:lpstr>
      <vt:lpstr>Inleiding tot het recht</vt:lpstr>
      <vt:lpstr>Hfst 1: Wat is recht?</vt:lpstr>
      <vt:lpstr>1.2 Indeling van het recht</vt:lpstr>
      <vt:lpstr>PowerPoint-presentatie</vt:lpstr>
      <vt:lpstr>1.3 De bronnen van het recht</vt:lpstr>
      <vt:lpstr>Einde infosessie  ION 1 Inleiding tot het recht</vt:lpstr>
    </vt:vector>
  </TitlesOfParts>
  <Company>Plantijn Hogeschool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Ondernemingsrecht ION 1</dc:title>
  <dc:creator>Catherine Dens</dc:creator>
  <cp:lastModifiedBy>Dens Catherine</cp:lastModifiedBy>
  <cp:revision>330</cp:revision>
  <cp:lastPrinted>2018-09-19T12:53:06Z</cp:lastPrinted>
  <dcterms:created xsi:type="dcterms:W3CDTF">2011-04-21T15:00:13Z</dcterms:created>
  <dcterms:modified xsi:type="dcterms:W3CDTF">2021-02-01T17:23:58Z</dcterms:modified>
</cp:coreProperties>
</file>