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4099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7" r:id="rId4"/>
    <p:sldId id="330" r:id="rId5"/>
    <p:sldId id="269" r:id="rId6"/>
    <p:sldId id="290" r:id="rId7"/>
    <p:sldId id="315" r:id="rId8"/>
    <p:sldId id="280" r:id="rId9"/>
    <p:sldId id="273" r:id="rId10"/>
    <p:sldId id="321" r:id="rId11"/>
    <p:sldId id="322" r:id="rId12"/>
    <p:sldId id="323" r:id="rId13"/>
    <p:sldId id="324" r:id="rId14"/>
    <p:sldId id="325" r:id="rId15"/>
    <p:sldId id="326" r:id="rId16"/>
    <p:sldId id="331" r:id="rId17"/>
    <p:sldId id="338" r:id="rId18"/>
    <p:sldId id="337" r:id="rId19"/>
    <p:sldId id="336" r:id="rId20"/>
    <p:sldId id="329" r:id="rId21"/>
    <p:sldId id="319" r:id="rId22"/>
    <p:sldId id="277" r:id="rId23"/>
    <p:sldId id="275" r:id="rId24"/>
    <p:sldId id="302" r:id="rId2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KdG" panose="00000500000000000000" pitchFamily="50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>
          <p15:clr>
            <a:srgbClr val="A4A3A4"/>
          </p15:clr>
        </p15:guide>
        <p15:guide id="2" pos="356">
          <p15:clr>
            <a:srgbClr val="A4A3A4"/>
          </p15:clr>
        </p15:guide>
        <p15:guide id="3" orient="horz" pos="1214">
          <p15:clr>
            <a:srgbClr val="A4A3A4"/>
          </p15:clr>
        </p15:guide>
        <p15:guide id="4" pos="3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ssens-Danneboom Vicky" initials="L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B393"/>
    <a:srgbClr val="8AC53F"/>
    <a:srgbClr val="43B109"/>
    <a:srgbClr val="008E28"/>
    <a:srgbClr val="01A5DE"/>
    <a:srgbClr val="2863B4"/>
    <a:srgbClr val="7D47A0"/>
    <a:srgbClr val="B34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71" autoAdjust="0"/>
  </p:normalViewPr>
  <p:slideViewPr>
    <p:cSldViewPr snapToGrid="0" snapToObjects="1" showGuides="1">
      <p:cViewPr varScale="1">
        <p:scale>
          <a:sx n="88" d="100"/>
          <a:sy n="88" d="100"/>
        </p:scale>
        <p:origin x="810" y="78"/>
      </p:cViewPr>
      <p:guideLst>
        <p:guide orient="horz" pos="2910"/>
        <p:guide pos="356"/>
        <p:guide orient="horz" pos="1214"/>
        <p:guide pos="364"/>
      </p:guideLst>
    </p:cSldViewPr>
  </p:slideViewPr>
  <p:outlineViewPr>
    <p:cViewPr>
      <p:scale>
        <a:sx n="33" d="100"/>
        <a:sy n="33" d="100"/>
      </p:scale>
      <p:origin x="0" y="351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l-BE" b="1" dirty="0"/>
              <a:t>Benefits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students</a:t>
            </a:r>
            <a:r>
              <a:rPr lang="nl-BE" b="1" dirty="0"/>
              <a:t> in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communication</a:t>
            </a:r>
            <a:r>
              <a:rPr lang="nl-BE" b="1" dirty="0"/>
              <a:t> training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Blad1!$A$2:$A$4</c:f>
              <c:strCache>
                <c:ptCount val="3"/>
                <c:pt idx="0">
                  <c:v>The input of the expert by experience was an important benefit in this course</c:v>
                </c:pt>
                <c:pt idx="1">
                  <c:v>The dialogue with the experts by experience offered a valuable context to practice </c:v>
                </c:pt>
                <c:pt idx="2">
                  <c:v>The feedback for the experts by experience was usefull.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59-44AF-ACDD-7343638F4FF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Blad1!$A$2:$A$4</c:f>
              <c:strCache>
                <c:ptCount val="3"/>
                <c:pt idx="0">
                  <c:v>The input of the expert by experience was an important benefit in this course</c:v>
                </c:pt>
                <c:pt idx="1">
                  <c:v>The dialogue with the experts by experience offered a valuable context to practice </c:v>
                </c:pt>
                <c:pt idx="2">
                  <c:v>The feedback for the experts by experience was usefull.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59-44AF-ACDD-7343638F4FF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Blad1!$A$2:$A$4</c:f>
              <c:strCache>
                <c:ptCount val="3"/>
                <c:pt idx="0">
                  <c:v>The input of the expert by experience was an important benefit in this course</c:v>
                </c:pt>
                <c:pt idx="1">
                  <c:v>The dialogue with the experts by experience offered a valuable context to practice </c:v>
                </c:pt>
                <c:pt idx="2">
                  <c:v>The feedback for the experts by experience was usefull.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59-44AF-ACDD-7343638F4FF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Blad1!$A$2:$A$4</c:f>
              <c:strCache>
                <c:ptCount val="3"/>
                <c:pt idx="0">
                  <c:v>The input of the expert by experience was an important benefit in this course</c:v>
                </c:pt>
                <c:pt idx="1">
                  <c:v>The dialogue with the experts by experience offered a valuable context to practice </c:v>
                </c:pt>
                <c:pt idx="2">
                  <c:v>The feedback for the experts by experience was usefull.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59-44AF-ACDD-7343638F4FF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Blad1!$A$2:$A$4</c:f>
              <c:strCache>
                <c:ptCount val="3"/>
                <c:pt idx="0">
                  <c:v>The input of the expert by experience was an important benefit in this course</c:v>
                </c:pt>
                <c:pt idx="1">
                  <c:v>The dialogue with the experts by experience offered a valuable context to practice </c:v>
                </c:pt>
                <c:pt idx="2">
                  <c:v>The feedback for the experts by experience was usefull.</c:v>
                </c:pt>
              </c:strCache>
            </c:strRef>
          </c:cat>
          <c:val>
            <c:numRef>
              <c:f>Blad1!$F$2:$F$4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59-44AF-ACDD-7343638F4FF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Blad1!$A$2:$A$4</c:f>
              <c:strCache>
                <c:ptCount val="3"/>
                <c:pt idx="0">
                  <c:v>The input of the expert by experience was an important benefit in this course</c:v>
                </c:pt>
                <c:pt idx="1">
                  <c:v>The dialogue with the experts by experience offered a valuable context to practice </c:v>
                </c:pt>
                <c:pt idx="2">
                  <c:v>The feedback for the experts by experience was usefull.</c:v>
                </c:pt>
              </c:strCache>
            </c:strRef>
          </c:cat>
          <c:val>
            <c:numRef>
              <c:f>Blad1!$G$2:$G$4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59-44AF-ACDD-7343638F4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40120"/>
        <c:axId val="8539336"/>
        <c:axId val="0"/>
      </c:bar3DChart>
      <c:catAx>
        <c:axId val="854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539336"/>
        <c:crosses val="autoZero"/>
        <c:auto val="1"/>
        <c:lblAlgn val="ctr"/>
        <c:lblOffset val="100"/>
        <c:noMultiLvlLbl val="0"/>
      </c:catAx>
      <c:valAx>
        <c:axId val="853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54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l-BE" b="1" dirty="0"/>
              <a:t>Learning </a:t>
            </a:r>
            <a:r>
              <a:rPr lang="nl-BE" b="1" dirty="0" err="1"/>
              <a:t>results</a:t>
            </a:r>
            <a:r>
              <a:rPr lang="nl-BE" b="1" dirty="0"/>
              <a:t> in course </a:t>
            </a:r>
          </a:p>
          <a:p>
            <a:pPr algn="ctr" rtl="0">
              <a:defRPr/>
            </a:pPr>
            <a:r>
              <a:rPr lang="nl-BE" b="1" dirty="0"/>
              <a:t>'family-</a:t>
            </a:r>
            <a:r>
              <a:rPr lang="nl-BE" b="1" dirty="0" err="1"/>
              <a:t>centred</a:t>
            </a:r>
            <a:r>
              <a:rPr lang="nl-BE" b="1" dirty="0"/>
              <a:t> </a:t>
            </a:r>
            <a:r>
              <a:rPr lang="nl-BE" b="1" dirty="0" err="1"/>
              <a:t>practice</a:t>
            </a:r>
            <a:r>
              <a:rPr lang="nl-BE" b="1" dirty="0"/>
              <a:t>‘ in </a:t>
            </a:r>
            <a:r>
              <a:rPr lang="nl-BE" b="1" dirty="0" err="1"/>
              <a:t>youth</a:t>
            </a:r>
            <a:r>
              <a:rPr lang="nl-BE" b="1" dirty="0"/>
              <a:t> care</a:t>
            </a:r>
          </a:p>
        </c:rich>
      </c:tx>
      <c:layout>
        <c:manualLayout>
          <c:xMode val="edge"/>
          <c:yMode val="edge"/>
          <c:x val="0.205994277926194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Blad1!$B$23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Blad1!$A$24:$A$26</c:f>
              <c:strCache>
                <c:ptCount val="3"/>
                <c:pt idx="0">
                  <c:v>I learned to dialogue in respectful way with people in poverty.</c:v>
                </c:pt>
                <c:pt idx="1">
                  <c:v>I have learned to recognize vulnerable people in their parental role</c:v>
                </c:pt>
                <c:pt idx="2">
                  <c:v>I learned to ask for and respect the opinion of parents in poverty.</c:v>
                </c:pt>
              </c:strCache>
            </c:strRef>
          </c:cat>
          <c:val>
            <c:numRef>
              <c:f>Blad1!$B$24:$B$26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74-4F49-824B-13C12A70E2F9}"/>
            </c:ext>
          </c:extLst>
        </c:ser>
        <c:ser>
          <c:idx val="1"/>
          <c:order val="1"/>
          <c:tx>
            <c:strRef>
              <c:f>Blad1!$C$23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Blad1!$A$24:$A$26</c:f>
              <c:strCache>
                <c:ptCount val="3"/>
                <c:pt idx="0">
                  <c:v>I learned to dialogue in respectful way with people in poverty.</c:v>
                </c:pt>
                <c:pt idx="1">
                  <c:v>I have learned to recognize vulnerable people in their parental role</c:v>
                </c:pt>
                <c:pt idx="2">
                  <c:v>I learned to ask for and respect the opinion of parents in poverty.</c:v>
                </c:pt>
              </c:strCache>
            </c:strRef>
          </c:cat>
          <c:val>
            <c:numRef>
              <c:f>Blad1!$C$24:$C$26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74-4F49-824B-13C12A70E2F9}"/>
            </c:ext>
          </c:extLst>
        </c:ser>
        <c:ser>
          <c:idx val="2"/>
          <c:order val="2"/>
          <c:tx>
            <c:strRef>
              <c:f>Blad1!$D$23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Blad1!$A$24:$A$26</c:f>
              <c:strCache>
                <c:ptCount val="3"/>
                <c:pt idx="0">
                  <c:v>I learned to dialogue in respectful way with people in poverty.</c:v>
                </c:pt>
                <c:pt idx="1">
                  <c:v>I have learned to recognize vulnerable people in their parental role</c:v>
                </c:pt>
                <c:pt idx="2">
                  <c:v>I learned to ask for and respect the opinion of parents in poverty.</c:v>
                </c:pt>
              </c:strCache>
            </c:strRef>
          </c:cat>
          <c:val>
            <c:numRef>
              <c:f>Blad1!$D$24:$D$26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74-4F49-824B-13C12A70E2F9}"/>
            </c:ext>
          </c:extLst>
        </c:ser>
        <c:ser>
          <c:idx val="3"/>
          <c:order val="3"/>
          <c:tx>
            <c:strRef>
              <c:f>Blad1!$E$23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Blad1!$A$24:$A$26</c:f>
              <c:strCache>
                <c:ptCount val="3"/>
                <c:pt idx="0">
                  <c:v>I learned to dialogue in respectful way with people in poverty.</c:v>
                </c:pt>
                <c:pt idx="1">
                  <c:v>I have learned to recognize vulnerable people in their parental role</c:v>
                </c:pt>
                <c:pt idx="2">
                  <c:v>I learned to ask for and respect the opinion of parents in poverty.</c:v>
                </c:pt>
              </c:strCache>
            </c:strRef>
          </c:cat>
          <c:val>
            <c:numRef>
              <c:f>Blad1!$E$24:$E$26</c:f>
              <c:numCache>
                <c:formatCode>General</c:formatCode>
                <c:ptCount val="3"/>
                <c:pt idx="0">
                  <c:v>41</c:v>
                </c:pt>
                <c:pt idx="1">
                  <c:v>49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74-4F49-824B-13C12A70E2F9}"/>
            </c:ext>
          </c:extLst>
        </c:ser>
        <c:ser>
          <c:idx val="4"/>
          <c:order val="4"/>
          <c:tx>
            <c:strRef>
              <c:f>Blad1!$F$23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Blad1!$A$24:$A$26</c:f>
              <c:strCache>
                <c:ptCount val="3"/>
                <c:pt idx="0">
                  <c:v>I learned to dialogue in respectful way with people in poverty.</c:v>
                </c:pt>
                <c:pt idx="1">
                  <c:v>I have learned to recognize vulnerable people in their parental role</c:v>
                </c:pt>
                <c:pt idx="2">
                  <c:v>I learned to ask for and respect the opinion of parents in poverty.</c:v>
                </c:pt>
              </c:strCache>
            </c:strRef>
          </c:cat>
          <c:val>
            <c:numRef>
              <c:f>Blad1!$F$24:$F$26</c:f>
              <c:numCache>
                <c:formatCode>General</c:formatCode>
                <c:ptCount val="3"/>
                <c:pt idx="0">
                  <c:v>116</c:v>
                </c:pt>
                <c:pt idx="1">
                  <c:v>113</c:v>
                </c:pt>
                <c:pt idx="2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74-4F49-824B-13C12A70E2F9}"/>
            </c:ext>
          </c:extLst>
        </c:ser>
        <c:ser>
          <c:idx val="5"/>
          <c:order val="5"/>
          <c:tx>
            <c:strRef>
              <c:f>Blad1!$G$23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Blad1!$A$24:$A$26</c:f>
              <c:strCache>
                <c:ptCount val="3"/>
                <c:pt idx="0">
                  <c:v>I learned to dialogue in respectful way with people in poverty.</c:v>
                </c:pt>
                <c:pt idx="1">
                  <c:v>I have learned to recognize vulnerable people in their parental role</c:v>
                </c:pt>
                <c:pt idx="2">
                  <c:v>I learned to ask for and respect the opinion of parents in poverty.</c:v>
                </c:pt>
              </c:strCache>
            </c:strRef>
          </c:cat>
          <c:val>
            <c:numRef>
              <c:f>Blad1!$G$24:$G$26</c:f>
              <c:numCache>
                <c:formatCode>General</c:formatCode>
                <c:ptCount val="3"/>
                <c:pt idx="0">
                  <c:v>44</c:v>
                </c:pt>
                <c:pt idx="1">
                  <c:v>58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974-4F49-824B-13C12A70E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379280"/>
        <c:axId val="222378888"/>
        <c:axId val="0"/>
      </c:bar3DChart>
      <c:catAx>
        <c:axId val="22237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2378888"/>
        <c:crosses val="autoZero"/>
        <c:auto val="1"/>
        <c:lblAlgn val="ctr"/>
        <c:lblOffset val="100"/>
        <c:noMultiLvlLbl val="0"/>
      </c:catAx>
      <c:valAx>
        <c:axId val="22237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237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9AD0-637F-6F49-A8AE-82F03EA9FCC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69B64-14B1-E345-9664-8EF0331D00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9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03E8A-2CF5-A34F-B3C4-0CD35B7E2A87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FB36C-53D5-5646-9B96-73CE54532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79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B36C-53D5-5646-9B96-73CE545323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B36C-53D5-5646-9B96-73CE5453232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1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B36C-53D5-5646-9B96-73CE545323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B36C-53D5-5646-9B96-73CE545323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6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B36C-53D5-5646-9B96-73CE545323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B36C-53D5-5646-9B96-73CE545323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B36C-53D5-5646-9B96-73CE545323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B36C-53D5-5646-9B96-73CE5453232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2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che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568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0" y="7581900"/>
                </a:moveTo>
                <a:lnTo>
                  <a:pt x="13487400" y="7581900"/>
                </a:lnTo>
                <a:lnTo>
                  <a:pt x="13487400" y="0"/>
                </a:lnTo>
                <a:lnTo>
                  <a:pt x="0" y="0"/>
                </a:lnTo>
                <a:lnTo>
                  <a:pt x="0" y="7581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0" y="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12083732" y="0"/>
                </a:moveTo>
                <a:lnTo>
                  <a:pt x="3320440" y="0"/>
                </a:lnTo>
                <a:lnTo>
                  <a:pt x="0" y="826719"/>
                </a:lnTo>
                <a:lnTo>
                  <a:pt x="0" y="4931460"/>
                </a:lnTo>
                <a:lnTo>
                  <a:pt x="702690" y="7581900"/>
                </a:lnTo>
                <a:lnTo>
                  <a:pt x="11045558" y="7581900"/>
                </a:lnTo>
                <a:lnTo>
                  <a:pt x="13487400" y="6973925"/>
                </a:lnTo>
                <a:lnTo>
                  <a:pt x="13487400" y="5294325"/>
                </a:lnTo>
                <a:lnTo>
                  <a:pt x="1208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68" y="4215616"/>
            <a:ext cx="1945913" cy="4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599" y="1597819"/>
            <a:ext cx="5998505" cy="1102519"/>
          </a:xfrm>
        </p:spPr>
        <p:txBody>
          <a:bodyPr anchor="b"/>
          <a:lstStyle>
            <a:lvl1pPr>
              <a:lnSpc>
                <a:spcPct val="90000"/>
              </a:lnSpc>
              <a:defRPr sz="37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83" y="2740978"/>
            <a:ext cx="6006442" cy="131445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4401820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96C27359-B7C8-4007-9865-F02769F519A9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6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62598" y="1726567"/>
            <a:ext cx="8021002" cy="311975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785109B7-B86B-4ED5-ADF0-B9DE769A5214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918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2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_v-2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-1"/>
            <a:ext cx="9144000" cy="5136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401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20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20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816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6765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tekst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05" y="619809"/>
            <a:ext cx="781190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78544"/>
            <a:ext cx="1928241" cy="4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136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51300"/>
            <a:ext cx="2042541" cy="4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917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zwart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635386"/>
            <a:ext cx="4874630" cy="3045226"/>
          </a:xfrm>
        </p:spPr>
        <p:txBody>
          <a:bodyPr/>
          <a:lstStyle>
            <a:lvl1pPr marL="0" indent="0">
              <a:buNone/>
              <a:defRPr b="1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ltGray">
          <a:xfrm>
            <a:off x="6015038" y="1747839"/>
            <a:ext cx="2600325" cy="2580322"/>
          </a:xfrm>
          <a:solidFill>
            <a:schemeClr val="tx1"/>
          </a:solidFill>
        </p:spPr>
        <p:txBody>
          <a:bodyPr lIns="180000" tIns="234000" rIns="144000" bIns="23400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357188" indent="0">
              <a:buFontTx/>
              <a:buNone/>
              <a:defRPr>
                <a:solidFill>
                  <a:schemeClr val="bg1"/>
                </a:solidFill>
              </a:defRPr>
            </a:lvl3pPr>
            <a:lvl4pPr marL="534987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7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503520"/>
            <a:ext cx="1823466" cy="4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34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groen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635386"/>
            <a:ext cx="4874630" cy="3045226"/>
          </a:xfrm>
        </p:spPr>
        <p:txBody>
          <a:bodyPr/>
          <a:lstStyle>
            <a:lvl1pPr marL="0" indent="0">
              <a:buNone/>
              <a:defRPr b="1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15038" y="1747839"/>
            <a:ext cx="2600325" cy="2580322"/>
          </a:xfrm>
          <a:solidFill>
            <a:srgbClr val="43B109"/>
          </a:solidFill>
        </p:spPr>
        <p:txBody>
          <a:bodyPr lIns="180000" tIns="234000" rIns="144000" bIns="23400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357188" indent="0">
              <a:buFontTx/>
              <a:buNone/>
              <a:defRPr>
                <a:solidFill>
                  <a:schemeClr val="bg1"/>
                </a:solidFill>
              </a:defRPr>
            </a:lvl3pPr>
            <a:lvl4pPr marL="534987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7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23056"/>
            <a:ext cx="216103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755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635386"/>
            <a:ext cx="2903590" cy="3045226"/>
          </a:xfrm>
        </p:spPr>
        <p:txBody>
          <a:bodyPr/>
          <a:lstStyle>
            <a:lvl1pPr marL="0" indent="0">
              <a:buNone/>
              <a:defRPr b="0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8715" y="1676719"/>
            <a:ext cx="2284319" cy="2285682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28786" y="1676719"/>
            <a:ext cx="2284319" cy="2285682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08070" y="4073843"/>
            <a:ext cx="4905035" cy="534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55840"/>
            <a:ext cx="2023491" cy="4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719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635386"/>
            <a:ext cx="2903590" cy="3045226"/>
          </a:xfrm>
        </p:spPr>
        <p:txBody>
          <a:bodyPr/>
          <a:lstStyle>
            <a:lvl1pPr marL="0" indent="0">
              <a:buNone/>
              <a:defRPr b="0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8715" y="1676719"/>
            <a:ext cx="4824390" cy="2285682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08070" y="4073843"/>
            <a:ext cx="4905035" cy="534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23056"/>
            <a:ext cx="216103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79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946593"/>
            <a:ext cx="4038600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82563" indent="-182563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1997393"/>
            <a:ext cx="4038600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77800" indent="-177800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 userDrawn="1"/>
        </p:nvSpPr>
        <p:spPr>
          <a:xfrm>
            <a:off x="576263" y="1814994"/>
            <a:ext cx="3949398" cy="185100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7"/>
          <p:cNvSpPr/>
          <p:nvPr userDrawn="1"/>
        </p:nvSpPr>
        <p:spPr>
          <a:xfrm>
            <a:off x="4777067" y="1814994"/>
            <a:ext cx="3949398" cy="185100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49030"/>
            <a:ext cx="2052066" cy="4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61963" y="1727200"/>
            <a:ext cx="8021637" cy="31194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9E6D56B5-0F44-4A6E-B80B-FA5BE4E4D2DB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298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0145" y="1956753"/>
            <a:ext cx="2449389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82563" indent="-182563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 userDrawn="1"/>
        </p:nvSpPr>
        <p:spPr>
          <a:xfrm>
            <a:off x="576263" y="1814994"/>
            <a:ext cx="2449389" cy="45719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3301585" y="1814994"/>
            <a:ext cx="2449389" cy="45719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7"/>
          <p:cNvSpPr/>
          <p:nvPr userDrawn="1"/>
        </p:nvSpPr>
        <p:spPr>
          <a:xfrm>
            <a:off x="6084036" y="1814994"/>
            <a:ext cx="2449389" cy="45719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499339" y="1956753"/>
            <a:ext cx="2449389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82563" indent="-182563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5992596" y="1956753"/>
            <a:ext cx="2449389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82563" indent="-182563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9040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62598" y="1726567"/>
            <a:ext cx="8021002" cy="311975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69462"/>
            <a:ext cx="1966341" cy="4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4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61963" y="1727200"/>
            <a:ext cx="8021637" cy="31194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59" y="4561373"/>
            <a:ext cx="1804416" cy="4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29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605" y="873808"/>
            <a:ext cx="5007795" cy="366485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nl-BE" dirty="0"/>
              <a:t>Quote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BE"/>
              <a:t>21/02/2017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object 3"/>
          <p:cNvSpPr/>
          <p:nvPr userDrawn="1"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48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605" y="873808"/>
            <a:ext cx="5007795" cy="3664855"/>
          </a:xfrm>
        </p:spPr>
        <p:txBody>
          <a:bodyPr/>
          <a:lstStyle>
            <a:lvl1pPr>
              <a:defRPr sz="2800"/>
            </a:lvl1pPr>
          </a:lstStyle>
          <a:p>
            <a:r>
              <a:rPr lang="nl-BE" dirty="0"/>
              <a:t>Quote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531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object 3"/>
          <p:cNvSpPr/>
          <p:nvPr userDrawn="1"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578947" y="803273"/>
            <a:ext cx="7964407" cy="380524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0890441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BE"/>
              <a:t>21/02/2017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565151" y="1669220"/>
            <a:ext cx="6709410" cy="3205627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9" name="object 3"/>
          <p:cNvSpPr/>
          <p:nvPr userDrawn="1"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79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09" y="4370820"/>
            <a:ext cx="2004441" cy="4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78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246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2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605" y="873808"/>
            <a:ext cx="5007795" cy="366485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nl-BE" dirty="0"/>
              <a:t>Quote</a:t>
            </a:r>
            <a:endParaRPr lang="en-US" dirty="0"/>
          </a:p>
        </p:txBody>
      </p:sp>
      <p:sp>
        <p:nvSpPr>
          <p:cNvPr id="8" name="object 3"/>
          <p:cNvSpPr/>
          <p:nvPr userDrawn="1"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Verdana"/>
              </a:defRPr>
            </a:lvl1pPr>
          </a:lstStyle>
          <a:p>
            <a:fld id="{6B36A898-C9E4-4A53-982E-5AD33C15EB63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004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568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0" y="7581900"/>
                </a:moveTo>
                <a:lnTo>
                  <a:pt x="13487400" y="7581900"/>
                </a:lnTo>
                <a:lnTo>
                  <a:pt x="13487400" y="0"/>
                </a:lnTo>
                <a:lnTo>
                  <a:pt x="0" y="0"/>
                </a:lnTo>
                <a:lnTo>
                  <a:pt x="0" y="7581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3"/>
          <p:cNvSpPr/>
          <p:nvPr userDrawn="1"/>
        </p:nvSpPr>
        <p:spPr>
          <a:xfrm>
            <a:off x="0" y="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12083732" y="0"/>
                </a:moveTo>
                <a:lnTo>
                  <a:pt x="3320440" y="0"/>
                </a:lnTo>
                <a:lnTo>
                  <a:pt x="0" y="826719"/>
                </a:lnTo>
                <a:lnTo>
                  <a:pt x="0" y="4931460"/>
                </a:lnTo>
                <a:lnTo>
                  <a:pt x="702690" y="7581900"/>
                </a:lnTo>
                <a:lnTo>
                  <a:pt x="11045558" y="7581900"/>
                </a:lnTo>
                <a:lnTo>
                  <a:pt x="13487400" y="6973925"/>
                </a:lnTo>
                <a:lnTo>
                  <a:pt x="13487400" y="5294325"/>
                </a:lnTo>
                <a:lnTo>
                  <a:pt x="1208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425" y="4401820"/>
            <a:ext cx="2133600" cy="273844"/>
          </a:xfrm>
        </p:spPr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599" y="1597819"/>
            <a:ext cx="5998505" cy="1102519"/>
          </a:xfrm>
        </p:spPr>
        <p:txBody>
          <a:bodyPr anchor="b"/>
          <a:lstStyle>
            <a:lvl1pPr>
              <a:lnSpc>
                <a:spcPct val="90000"/>
              </a:lnSpc>
              <a:defRPr sz="3700" baseline="0"/>
            </a:lvl1pPr>
          </a:lstStyle>
          <a:p>
            <a:r>
              <a:rPr lang="nl-BE" dirty="0"/>
              <a:t>Dank u.</a:t>
            </a:r>
            <a:endParaRPr lang="en-US" dirty="0"/>
          </a:p>
        </p:txBody>
      </p:sp>
      <p:pic>
        <p:nvPicPr>
          <p:cNvPr id="7" name="Picture 6" descr="kdg-logo-horizontal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68" y="4223625"/>
            <a:ext cx="1766665" cy="4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1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 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4131431"/>
            <a:ext cx="7545375" cy="476268"/>
          </a:xfrm>
        </p:spPr>
        <p:txBody>
          <a:bodyPr anchor="t" anchorCtr="0">
            <a:noAutofit/>
          </a:bodyPr>
          <a:lstStyle>
            <a:lvl1pPr algn="l"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48991" y="4881563"/>
            <a:ext cx="970384" cy="273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>
                <a:solidFill>
                  <a:prstClr val="white">
                    <a:lumMod val="50000"/>
                  </a:prstClr>
                </a:solidFill>
              </a:rPr>
              <a:t>21/02/2017</a:t>
            </a:r>
            <a:endParaRPr lang="nl-N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90390" y="4881563"/>
            <a:ext cx="845564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- p.</a:t>
            </a:r>
            <a:fld id="{E7D6941F-2026-3040-AA58-1A021F4957B9}" type="slidenum">
              <a:rPr lang="nl-NL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1"/>
          </p:nvPr>
        </p:nvSpPr>
        <p:spPr>
          <a:xfrm>
            <a:off x="457188" y="322724"/>
            <a:ext cx="7545388" cy="36814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1493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D31AA6-755B-4D92-B981-250169768EE2}" type="slidenum">
              <a:rPr lang="nl-NL" altLang="nl-BE">
                <a:solidFill>
                  <a:prstClr val="black"/>
                </a:solidFill>
              </a:rPr>
              <a:pPr/>
              <a:t>‹nr.›</a:t>
            </a:fld>
            <a:endParaRPr lang="nl-NL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2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605" y="873808"/>
            <a:ext cx="5007795" cy="3664855"/>
          </a:xfrm>
        </p:spPr>
        <p:txBody>
          <a:bodyPr/>
          <a:lstStyle>
            <a:lvl1pPr>
              <a:defRPr sz="2800"/>
            </a:lvl1pPr>
          </a:lstStyle>
          <a:p>
            <a:r>
              <a:rPr lang="nl-BE" dirty="0"/>
              <a:t>Quote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B3E7AA12-E648-4623-83FF-376E727DEADF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578947" y="803273"/>
            <a:ext cx="7964407" cy="380524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media wilt toevoegen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Verdana"/>
              </a:defRPr>
            </a:lvl1pPr>
          </a:lstStyle>
          <a:p>
            <a:fld id="{EB1734DE-89F5-4138-865C-DAFCA5DD578B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2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565151" y="1669220"/>
            <a:ext cx="6709410" cy="3205627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media wilt toevoegen</a:t>
            </a:r>
            <a:endParaRPr lang="en-US" dirty="0"/>
          </a:p>
        </p:txBody>
      </p:sp>
      <p:sp>
        <p:nvSpPr>
          <p:cNvPr id="9" name="object 3"/>
          <p:cNvSpPr/>
          <p:nvPr userDrawn="1"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Verdana"/>
              </a:defRPr>
            </a:lvl1pPr>
          </a:lstStyle>
          <a:p>
            <a:fld id="{E838740E-21E2-4712-B4EA-762CE9C6E889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77C29EA1-6F76-422A-9D9C-4C294F5B6168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0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568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0" y="7581900"/>
                </a:moveTo>
                <a:lnTo>
                  <a:pt x="13487400" y="7581900"/>
                </a:lnTo>
                <a:lnTo>
                  <a:pt x="13487400" y="0"/>
                </a:lnTo>
                <a:lnTo>
                  <a:pt x="0" y="0"/>
                </a:lnTo>
                <a:lnTo>
                  <a:pt x="0" y="7581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0" y="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12083732" y="0"/>
                </a:moveTo>
                <a:lnTo>
                  <a:pt x="3320440" y="0"/>
                </a:lnTo>
                <a:lnTo>
                  <a:pt x="0" y="826719"/>
                </a:lnTo>
                <a:lnTo>
                  <a:pt x="0" y="4931460"/>
                </a:lnTo>
                <a:lnTo>
                  <a:pt x="702690" y="7581900"/>
                </a:lnTo>
                <a:lnTo>
                  <a:pt x="11045558" y="7581900"/>
                </a:lnTo>
                <a:lnTo>
                  <a:pt x="13487400" y="6973925"/>
                </a:lnTo>
                <a:lnTo>
                  <a:pt x="13487400" y="5294325"/>
                </a:lnTo>
                <a:lnTo>
                  <a:pt x="1208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599" y="1597819"/>
            <a:ext cx="5998505" cy="1102519"/>
          </a:xfrm>
        </p:spPr>
        <p:txBody>
          <a:bodyPr anchor="b"/>
          <a:lstStyle>
            <a:lvl1pPr>
              <a:lnSpc>
                <a:spcPct val="90000"/>
              </a:lnSpc>
              <a:defRPr sz="3700" baseline="0"/>
            </a:lvl1pPr>
          </a:lstStyle>
          <a:p>
            <a:r>
              <a:rPr lang="nl-BE" dirty="0"/>
              <a:t>Dank u.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505699" y="4397273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A9685E-0A7B-4F0D-8B33-ABADE8E44D75}" type="datetime1">
              <a:rPr lang="nl-BE" smtClean="0"/>
              <a:pPr/>
              <a:t>10/05/2019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68" y="4215616"/>
            <a:ext cx="1945913" cy="4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28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75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8"/>
          <a:stretch/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05" y="619809"/>
            <a:ext cx="6846755" cy="60955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411866"/>
            <a:ext cx="7790504" cy="3282054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object 3"/>
          <p:cNvSpPr/>
          <p:nvPr userDrawn="1"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Verdana"/>
              </a:defRPr>
            </a:lvl1pPr>
          </a:lstStyle>
          <a:p>
            <a:fld id="{7790BF3F-960B-4D5B-970B-E215CB32EC13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91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75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dg_ppt_chapters_2000x1024_v-0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9"/>
          <a:stretch/>
        </p:blipFill>
        <p:spPr bwMode="invGray">
          <a:xfrm>
            <a:off x="-40640" y="-10633"/>
            <a:ext cx="91846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2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-white_kdg_ppt_chapters_2000x1024-white-v0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23"/>
          <a:stretch/>
        </p:blipFill>
        <p:spPr>
          <a:xfrm>
            <a:off x="-22578" y="-12700"/>
            <a:ext cx="9166578" cy="515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254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/>
          <a:stretch/>
        </p:blipFill>
        <p:spPr bwMode="invGray">
          <a:xfrm>
            <a:off x="0" y="-1"/>
            <a:ext cx="9144000" cy="5147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3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34"/>
          <a:stretch/>
        </p:blipFill>
        <p:spPr>
          <a:xfrm>
            <a:off x="0" y="0"/>
            <a:ext cx="9144000" cy="5166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82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4"/>
          <a:stretch/>
        </p:blipFill>
        <p:spPr bwMode="invGray">
          <a:xfrm>
            <a:off x="0" y="10160"/>
            <a:ext cx="9144000" cy="513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4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-white_kdg_ppt_chapters_2000x1024-white-v0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2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177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23"/>
          <a:stretch/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5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-white_kdg_ppt_chapters_2000x1024-white-v05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4"/>
          <a:stretch/>
        </p:blipFill>
        <p:spPr>
          <a:xfrm>
            <a:off x="0" y="0"/>
            <a:ext cx="9144000" cy="5153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177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09"/>
          <a:stretch/>
        </p:blipFill>
        <p:spPr bwMode="invGray">
          <a:xfrm>
            <a:off x="0" y="10160"/>
            <a:ext cx="9144000" cy="513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42DD36AA-2742-46C2-9F1E-2634E813CB11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09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6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6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14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_v-0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7"/>
          <a:stretch/>
        </p:blipFill>
        <p:spPr bwMode="invGray">
          <a:xfrm>
            <a:off x="0" y="-1"/>
            <a:ext cx="9144000" cy="514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 - 7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7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86"/>
          <a:stretch/>
        </p:blipFill>
        <p:spPr>
          <a:xfrm>
            <a:off x="31434" y="-8602"/>
            <a:ext cx="9144000" cy="5152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7"/>
          <a:stretch/>
        </p:blipFill>
        <p:spPr bwMode="invGray">
          <a:xfrm>
            <a:off x="0" y="1555"/>
            <a:ext cx="9144000" cy="514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 - 8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8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6"/>
          <a:stretch/>
        </p:blipFill>
        <p:spPr>
          <a:xfrm>
            <a:off x="0" y="-12164"/>
            <a:ext cx="9144000" cy="5158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7"/>
          <a:stretch/>
        </p:blipFill>
        <p:spPr bwMode="invGray">
          <a:xfrm>
            <a:off x="0" y="1555"/>
            <a:ext cx="9144000" cy="514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9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9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0"/>
          <a:stretch/>
        </p:blipFill>
        <p:spPr>
          <a:xfrm>
            <a:off x="0" y="-1"/>
            <a:ext cx="9144000" cy="5165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/>
          <a:stretch/>
        </p:blipFill>
        <p:spPr bwMode="invGray">
          <a:xfrm>
            <a:off x="0" y="0"/>
            <a:ext cx="9144000" cy="51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0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0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5"/>
          <a:stretch/>
        </p:blipFill>
        <p:spPr>
          <a:xfrm>
            <a:off x="-18998" y="-1"/>
            <a:ext cx="9162998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5"/>
          <a:stretch/>
        </p:blipFill>
        <p:spPr bwMode="invGray">
          <a:xfrm>
            <a:off x="-101600" y="0"/>
            <a:ext cx="9245600" cy="5144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zwart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635386"/>
            <a:ext cx="4874630" cy="3045226"/>
          </a:xfrm>
        </p:spPr>
        <p:txBody>
          <a:bodyPr/>
          <a:lstStyle>
            <a:lvl1pPr marL="0" indent="0">
              <a:buNone/>
              <a:defRPr b="1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ltGray">
          <a:xfrm>
            <a:off x="6015038" y="1747839"/>
            <a:ext cx="2600325" cy="2580322"/>
          </a:xfrm>
          <a:solidFill>
            <a:schemeClr val="tx1"/>
          </a:solidFill>
        </p:spPr>
        <p:txBody>
          <a:bodyPr lIns="180000" tIns="234000" rIns="144000" bIns="23400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357188" indent="0">
              <a:buFontTx/>
              <a:buNone/>
              <a:defRPr>
                <a:solidFill>
                  <a:schemeClr val="bg1"/>
                </a:solidFill>
              </a:defRPr>
            </a:lvl3pPr>
            <a:lvl4pPr marL="534987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7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D23E40DA-9669-4773-8B8C-C0DF9316A60F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1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5"/>
          <a:stretch/>
        </p:blipFill>
        <p:spPr>
          <a:xfrm>
            <a:off x="0" y="-1"/>
            <a:ext cx="9144000" cy="5161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9"/>
          <a:stretch/>
        </p:blipFill>
        <p:spPr bwMode="invGray">
          <a:xfrm>
            <a:off x="0" y="-2003"/>
            <a:ext cx="9144000" cy="512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2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35"/>
          <a:stretch/>
        </p:blipFill>
        <p:spPr>
          <a:xfrm>
            <a:off x="0" y="-12164"/>
            <a:ext cx="9144000" cy="5171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5"/>
          <a:stretch/>
        </p:blipFill>
        <p:spPr bwMode="invGray"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3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6"/>
          <a:stretch/>
        </p:blipFill>
        <p:spPr>
          <a:xfrm>
            <a:off x="0" y="0"/>
            <a:ext cx="9144000" cy="514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6"/>
          <a:stretch/>
        </p:blipFill>
        <p:spPr bwMode="invGray">
          <a:xfrm>
            <a:off x="0" y="3175"/>
            <a:ext cx="9144000" cy="5167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4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/>
          <a:stretch/>
        </p:blipFill>
        <p:spPr bwMode="invGray">
          <a:xfrm>
            <a:off x="0" y="0"/>
            <a:ext cx="9144000" cy="51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5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5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9"/>
          <a:stretch/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6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groen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635386"/>
            <a:ext cx="4874630" cy="3045226"/>
          </a:xfrm>
        </p:spPr>
        <p:txBody>
          <a:bodyPr/>
          <a:lstStyle>
            <a:lvl1pPr marL="0" indent="0">
              <a:buNone/>
              <a:defRPr b="1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15038" y="1747839"/>
            <a:ext cx="2600325" cy="2580322"/>
          </a:xfrm>
          <a:solidFill>
            <a:srgbClr val="43B109"/>
          </a:solidFill>
        </p:spPr>
        <p:txBody>
          <a:bodyPr lIns="180000" tIns="234000" rIns="144000" bIns="23400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357188" indent="0">
              <a:buFontTx/>
              <a:buNone/>
              <a:defRPr>
                <a:solidFill>
                  <a:schemeClr val="bg1"/>
                </a:solidFill>
              </a:defRPr>
            </a:lvl3pPr>
            <a:lvl4pPr marL="534987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7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A922DF2E-6710-4F9C-BACC-B8076D05200B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14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6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6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31"/>
          <a:stretch/>
        </p:blipFill>
        <p:spPr>
          <a:xfrm>
            <a:off x="0" y="-1"/>
            <a:ext cx="9144000" cy="5232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5"/>
          <a:stretch/>
        </p:blipFill>
        <p:spPr bwMode="invGray">
          <a:xfrm>
            <a:off x="-81280" y="-3996"/>
            <a:ext cx="9225280" cy="5157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7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7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/>
          <a:stretch/>
        </p:blipFill>
        <p:spPr bwMode="invGray">
          <a:xfrm>
            <a:off x="0" y="-12163"/>
            <a:ext cx="9144000" cy="51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37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8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8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62"/>
          <a:stretch/>
        </p:blipFill>
        <p:spPr>
          <a:xfrm>
            <a:off x="0" y="4097"/>
            <a:ext cx="9144000" cy="513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_v-1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9"/>
          <a:stretch/>
        </p:blipFill>
        <p:spPr bwMode="invGray">
          <a:xfrm>
            <a:off x="0" y="-12164"/>
            <a:ext cx="9144000" cy="514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470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9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9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/>
          <a:stretch/>
        </p:blipFill>
        <p:spPr>
          <a:xfrm>
            <a:off x="0" y="0"/>
            <a:ext cx="9144000" cy="51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2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_v-2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4"/>
          <a:stretch/>
        </p:blipFill>
        <p:spPr bwMode="invGray">
          <a:xfrm>
            <a:off x="0" y="-1"/>
            <a:ext cx="9144000" cy="5136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470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20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20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29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568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0" y="7581900"/>
                </a:moveTo>
                <a:lnTo>
                  <a:pt x="13487400" y="7581900"/>
                </a:lnTo>
                <a:lnTo>
                  <a:pt x="13487400" y="0"/>
                </a:lnTo>
                <a:lnTo>
                  <a:pt x="0" y="0"/>
                </a:lnTo>
                <a:lnTo>
                  <a:pt x="0" y="7581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0" y="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12083732" y="0"/>
                </a:moveTo>
                <a:lnTo>
                  <a:pt x="3320440" y="0"/>
                </a:lnTo>
                <a:lnTo>
                  <a:pt x="0" y="826719"/>
                </a:lnTo>
                <a:lnTo>
                  <a:pt x="0" y="4931460"/>
                </a:lnTo>
                <a:lnTo>
                  <a:pt x="702690" y="7581900"/>
                </a:lnTo>
                <a:lnTo>
                  <a:pt x="11045558" y="7581900"/>
                </a:lnTo>
                <a:lnTo>
                  <a:pt x="13487400" y="6973925"/>
                </a:lnTo>
                <a:lnTo>
                  <a:pt x="13487400" y="5294325"/>
                </a:lnTo>
                <a:lnTo>
                  <a:pt x="1208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425" y="4401820"/>
            <a:ext cx="2133600" cy="273844"/>
          </a:xfrm>
        </p:spPr>
        <p:txBody>
          <a:bodyPr/>
          <a:lstStyle/>
          <a:p>
            <a:r>
              <a:rPr lang="nl-BE"/>
              <a:t>21/02/2017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599" y="1597819"/>
            <a:ext cx="5998505" cy="1102519"/>
          </a:xfrm>
        </p:spPr>
        <p:txBody>
          <a:bodyPr anchor="b"/>
          <a:lstStyle>
            <a:lvl1pPr>
              <a:lnSpc>
                <a:spcPct val="90000"/>
              </a:lnSpc>
              <a:defRPr sz="3700" baseline="0"/>
            </a:lvl1pPr>
          </a:lstStyle>
          <a:p>
            <a:r>
              <a:rPr lang="nl-BE" dirty="0"/>
              <a:t>Dank u.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68" y="4215616"/>
            <a:ext cx="1945913" cy="4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6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635386"/>
            <a:ext cx="2903590" cy="3045226"/>
          </a:xfrm>
        </p:spPr>
        <p:txBody>
          <a:bodyPr/>
          <a:lstStyle>
            <a:lvl1pPr marL="0" indent="0">
              <a:buNone/>
              <a:defRPr b="0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8715" y="1676719"/>
            <a:ext cx="2284319" cy="2285682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28786" y="1676719"/>
            <a:ext cx="2284319" cy="2285682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08070" y="4073843"/>
            <a:ext cx="4905035" cy="534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95309AC8-8C08-48A2-AC43-6F6B0779D79C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9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che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568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0" y="7581900"/>
                </a:moveTo>
                <a:lnTo>
                  <a:pt x="13487400" y="7581900"/>
                </a:lnTo>
                <a:lnTo>
                  <a:pt x="13487400" y="0"/>
                </a:lnTo>
                <a:lnTo>
                  <a:pt x="0" y="0"/>
                </a:lnTo>
                <a:lnTo>
                  <a:pt x="0" y="7581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3"/>
          <p:cNvSpPr/>
          <p:nvPr userDrawn="1"/>
        </p:nvSpPr>
        <p:spPr>
          <a:xfrm>
            <a:off x="0" y="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87400" h="7581900">
                <a:moveTo>
                  <a:pt x="12083732" y="0"/>
                </a:moveTo>
                <a:lnTo>
                  <a:pt x="3320440" y="0"/>
                </a:lnTo>
                <a:lnTo>
                  <a:pt x="0" y="826719"/>
                </a:lnTo>
                <a:lnTo>
                  <a:pt x="0" y="4931460"/>
                </a:lnTo>
                <a:lnTo>
                  <a:pt x="702690" y="7581900"/>
                </a:lnTo>
                <a:lnTo>
                  <a:pt x="11045558" y="7581900"/>
                </a:lnTo>
                <a:lnTo>
                  <a:pt x="13487400" y="6973925"/>
                </a:lnTo>
                <a:lnTo>
                  <a:pt x="13487400" y="5294325"/>
                </a:lnTo>
                <a:lnTo>
                  <a:pt x="1208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425" y="4401820"/>
            <a:ext cx="2133600" cy="273844"/>
          </a:xfrm>
        </p:spPr>
        <p:txBody>
          <a:bodyPr/>
          <a:lstStyle/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599" y="1597819"/>
            <a:ext cx="5998505" cy="1102519"/>
          </a:xfrm>
        </p:spPr>
        <p:txBody>
          <a:bodyPr anchor="b"/>
          <a:lstStyle>
            <a:lvl1pPr>
              <a:lnSpc>
                <a:spcPct val="90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83" y="2740978"/>
            <a:ext cx="6006442" cy="131445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kdg-logo-horizontal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68" y="4223625"/>
            <a:ext cx="1766665" cy="4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03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05" y="619809"/>
            <a:ext cx="6846755" cy="60955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411866"/>
            <a:ext cx="7790504" cy="3282054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object 3"/>
          <p:cNvSpPr/>
          <p:nvPr userDrawn="1"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44488"/>
            <a:ext cx="2071116" cy="4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9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56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69462"/>
            <a:ext cx="1966341" cy="4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9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dg_ppt_chapters_2000x1024_v-0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-40640" y="-10633"/>
            <a:ext cx="91846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18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2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-white_kdg_ppt_chapters_2000x1024-white-v0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578" y="-12700"/>
            <a:ext cx="9166578" cy="515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83086"/>
            <a:ext cx="1909191" cy="4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3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-1"/>
            <a:ext cx="9144000" cy="5147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51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3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3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6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58110"/>
            <a:ext cx="2013966" cy="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1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10160"/>
            <a:ext cx="9144000" cy="513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118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4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-white_kdg_ppt_chapters_2000x1024-white-v0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44488"/>
            <a:ext cx="2071116" cy="4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1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635386"/>
            <a:ext cx="2903590" cy="3045226"/>
          </a:xfrm>
        </p:spPr>
        <p:txBody>
          <a:bodyPr/>
          <a:lstStyle>
            <a:lvl1pPr marL="0" indent="0">
              <a:buNone/>
              <a:defRPr b="0"/>
            </a:lvl1pPr>
            <a:lvl2pPr marL="357188" indent="-179388">
              <a:buFont typeface="Arial"/>
              <a:buChar char="•"/>
              <a:defRPr/>
            </a:lvl2pPr>
            <a:lvl3pPr marL="534988" indent="-177800">
              <a:buFont typeface="Lucida Grande"/>
              <a:buChar char="-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8715" y="1676719"/>
            <a:ext cx="4824390" cy="2285682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08070" y="4073843"/>
            <a:ext cx="4905035" cy="534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11AF84B9-A4F9-411C-830C-81309CFD395C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87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17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5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-white_kdg_ppt_chapters_2000x1024-white-v05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3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67192"/>
            <a:ext cx="1975866" cy="4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8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10160"/>
            <a:ext cx="9144000" cy="513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3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6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6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9144000" cy="515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46758"/>
            <a:ext cx="2061591" cy="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3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_v-07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-1"/>
            <a:ext cx="9144000" cy="514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05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 - 7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7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4" y="-8602"/>
            <a:ext cx="9144000" cy="5152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4455840"/>
            <a:ext cx="2023491" cy="4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53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1555"/>
            <a:ext cx="9144000" cy="514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0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 - 8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8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64"/>
            <a:ext cx="9144000" cy="5158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99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1555"/>
            <a:ext cx="9144000" cy="514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9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9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09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65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1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946593"/>
            <a:ext cx="4038600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82563" indent="-182563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1946593"/>
            <a:ext cx="4038600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Font typeface="Arial"/>
              <a:buNone/>
              <a:defRPr sz="1050"/>
            </a:lvl2pPr>
            <a:lvl3pPr marL="177800" indent="-177800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object 7"/>
          <p:cNvSpPr/>
          <p:nvPr userDrawn="1"/>
        </p:nvSpPr>
        <p:spPr>
          <a:xfrm>
            <a:off x="576263" y="1814994"/>
            <a:ext cx="3949398" cy="185100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4777067" y="1814994"/>
            <a:ext cx="3949398" cy="185100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FFEF0B9D-87C1-40EE-8E5E-954E41879892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79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0"/>
            <a:ext cx="9144000" cy="51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9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0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0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98" y="-1"/>
            <a:ext cx="9162998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89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-101600" y="0"/>
            <a:ext cx="9245600" cy="5144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50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1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61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109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-2003"/>
            <a:ext cx="9144000" cy="512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566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2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64"/>
            <a:ext cx="9144000" cy="5171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9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52" y="5238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05" y="523207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10CE-9AB4-174B-A62F-F05FE149312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53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3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3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07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3175"/>
            <a:ext cx="9144000" cy="5167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08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4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0145" y="1956753"/>
            <a:ext cx="2449389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82563" indent="-182563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object 7"/>
          <p:cNvSpPr/>
          <p:nvPr userDrawn="1"/>
        </p:nvSpPr>
        <p:spPr>
          <a:xfrm>
            <a:off x="576263" y="1814994"/>
            <a:ext cx="2449389" cy="45719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3301585" y="1814994"/>
            <a:ext cx="2449389" cy="45719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6084036" y="1814994"/>
            <a:ext cx="2449389" cy="45719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499339" y="1956753"/>
            <a:ext cx="2449389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82563" indent="-182563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5992596" y="1956753"/>
            <a:ext cx="2449389" cy="2545556"/>
          </a:xfrm>
        </p:spPr>
        <p:txBody>
          <a:bodyPr/>
          <a:lstStyle>
            <a:lvl1pPr marL="0" indent="0">
              <a:buNone/>
              <a:defRPr sz="1100" b="1"/>
            </a:lvl1pPr>
            <a:lvl2pPr marL="0" indent="0">
              <a:buNone/>
              <a:defRPr sz="1050"/>
            </a:lvl2pPr>
            <a:lvl3pPr marL="182563" indent="-182563">
              <a:buFont typeface="Arial"/>
              <a:buChar char="•"/>
              <a:defRPr sz="1000"/>
            </a:lvl3pPr>
            <a:lvl4pPr marL="534987" indent="0">
              <a:buNone/>
              <a:defRPr sz="900"/>
            </a:lvl4pPr>
            <a:lvl5pPr marL="720725" indent="0">
              <a:buNone/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DD942428-9FF6-40D3-83EE-02506CE81F03}" type="datetime1">
              <a:rPr lang="nl-BE" smtClean="0"/>
              <a:t>10/05/2019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806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0"/>
            <a:ext cx="9144000" cy="51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157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5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5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48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7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6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6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232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09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7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-81280" y="-3996"/>
            <a:ext cx="9225280" cy="5157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829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7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7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9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g_ppt_chapters_2000x1024_v-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-12163"/>
            <a:ext cx="9144000" cy="51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91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8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8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7"/>
            <a:ext cx="9144000" cy="513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293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_v-1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-12164"/>
            <a:ext cx="9144000" cy="514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322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9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g_ppt_chapters_2000x1024-white_kdg_ppt_chapters_2000x1024-white-v19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634" y="2329816"/>
            <a:ext cx="4527824" cy="1021556"/>
          </a:xfrm>
        </p:spPr>
        <p:txBody>
          <a:bodyPr anchor="t"/>
          <a:lstStyle>
            <a:lvl1pPr algn="l">
              <a:lnSpc>
                <a:spcPct val="90000"/>
              </a:lnSpc>
              <a:defRPr sz="3200" b="1" cap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8" name="object 7"/>
          <p:cNvSpPr/>
          <p:nvPr userDrawn="1"/>
        </p:nvSpPr>
        <p:spPr bwMode="black">
          <a:xfrm>
            <a:off x="582220" y="2081473"/>
            <a:ext cx="4434237" cy="68925"/>
          </a:xfrm>
          <a:custGeom>
            <a:avLst/>
            <a:gdLst/>
            <a:ahLst/>
            <a:cxnLst/>
            <a:rect l="l" t="t" r="r" b="b"/>
            <a:pathLst>
              <a:path w="6540500" h="101600">
                <a:moveTo>
                  <a:pt x="65405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6540500" y="0"/>
                </a:lnTo>
                <a:lnTo>
                  <a:pt x="6540500" y="1016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6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605" y="619809"/>
            <a:ext cx="6684195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dirty="0"/>
              <a:t>Click to edit </a:t>
            </a:r>
            <a:br>
              <a:rPr lang="nl-BE" dirty="0"/>
            </a:br>
            <a:r>
              <a:rPr lang="nl-BE" dirty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10" y="1635386"/>
            <a:ext cx="7790504" cy="304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5699" y="671728"/>
            <a:ext cx="1109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fld id="{CA9CF869-C5AE-4ED0-8A58-E83D19C45E20}" type="datetime1">
              <a:rPr lang="nl-BE" smtClean="0"/>
              <a:t>10/05/2019</a:t>
            </a:fld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01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6" r:id="rId5"/>
    <p:sldLayoutId id="2147483663" r:id="rId6"/>
    <p:sldLayoutId id="2147483664" r:id="rId7"/>
    <p:sldLayoutId id="2147483652" r:id="rId8"/>
    <p:sldLayoutId id="2147483665" r:id="rId9"/>
    <p:sldLayoutId id="2147483686" r:id="rId10"/>
    <p:sldLayoutId id="2147483692" r:id="rId11"/>
    <p:sldLayoutId id="2147483687" r:id="rId12"/>
    <p:sldLayoutId id="2147483688" r:id="rId13"/>
    <p:sldLayoutId id="2147483689" r:id="rId14"/>
    <p:sldLayoutId id="2147483690" r:id="rId15"/>
    <p:sldLayoutId id="2147483654" r:id="rId16"/>
    <p:sldLayoutId id="2147483691" r:id="rId17"/>
    <p:sldLayoutId id="2147483713" r:id="rId18"/>
    <p:sldLayoutId id="2147483667" r:id="rId19"/>
    <p:sldLayoutId id="2147483693" r:id="rId20"/>
    <p:sldLayoutId id="2147483670" r:id="rId21"/>
    <p:sldLayoutId id="2147483694" r:id="rId22"/>
    <p:sldLayoutId id="2147483671" r:id="rId23"/>
    <p:sldLayoutId id="2147483695" r:id="rId24"/>
    <p:sldLayoutId id="2147483672" r:id="rId25"/>
    <p:sldLayoutId id="2147483696" r:id="rId26"/>
    <p:sldLayoutId id="2147483673" r:id="rId27"/>
    <p:sldLayoutId id="2147483697" r:id="rId28"/>
    <p:sldLayoutId id="2147483674" r:id="rId29"/>
    <p:sldLayoutId id="2147483698" r:id="rId30"/>
    <p:sldLayoutId id="2147483675" r:id="rId31"/>
    <p:sldLayoutId id="2147483699" r:id="rId32"/>
    <p:sldLayoutId id="2147483676" r:id="rId33"/>
    <p:sldLayoutId id="2147483700" r:id="rId34"/>
    <p:sldLayoutId id="2147483677" r:id="rId35"/>
    <p:sldLayoutId id="2147483701" r:id="rId36"/>
    <p:sldLayoutId id="2147483678" r:id="rId37"/>
    <p:sldLayoutId id="2147483702" r:id="rId38"/>
    <p:sldLayoutId id="2147483679" r:id="rId39"/>
    <p:sldLayoutId id="2147483703" r:id="rId40"/>
    <p:sldLayoutId id="2147483680" r:id="rId41"/>
    <p:sldLayoutId id="2147483704" r:id="rId42"/>
    <p:sldLayoutId id="2147483681" r:id="rId43"/>
    <p:sldLayoutId id="2147483705" r:id="rId44"/>
    <p:sldLayoutId id="2147483682" r:id="rId45"/>
    <p:sldLayoutId id="2147483706" r:id="rId46"/>
    <p:sldLayoutId id="2147483683" r:id="rId47"/>
    <p:sldLayoutId id="2147483707" r:id="rId48"/>
    <p:sldLayoutId id="2147483651" r:id="rId49"/>
    <p:sldLayoutId id="2147483708" r:id="rId50"/>
    <p:sldLayoutId id="2147483668" r:id="rId51"/>
    <p:sldLayoutId id="2147483709" r:id="rId52"/>
    <p:sldLayoutId id="2147483669" r:id="rId53"/>
    <p:sldLayoutId id="2147483710" r:id="rId54"/>
    <p:sldLayoutId id="2147483684" r:id="rId55"/>
    <p:sldLayoutId id="2147483711" r:id="rId56"/>
    <p:sldLayoutId id="2147483685" r:id="rId57"/>
    <p:sldLayoutId id="2147483712" r:id="rId58"/>
    <p:sldLayoutId id="2147484163" r:id="rId5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KdG" pitchFamily="50" charset="0"/>
        </a:defRPr>
      </a:lvl1pPr>
    </p:titleStyle>
    <p:bodyStyle>
      <a:lvl1pPr marL="177800" indent="-177800" algn="l" defTabSz="457200" rtl="0" eaLnBrk="1" latinLnBrk="0" hangingPunct="1">
        <a:spcBef>
          <a:spcPts val="300"/>
        </a:spcBef>
        <a:spcAft>
          <a:spcPts val="700"/>
        </a:spcAft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+mn-cs"/>
        </a:defRPr>
      </a:lvl1pPr>
      <a:lvl2pPr marL="357188" indent="-17938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1200" kern="1200">
          <a:solidFill>
            <a:schemeClr val="tx1"/>
          </a:solidFill>
          <a:latin typeface="Verdana"/>
          <a:ea typeface="+mn-ea"/>
          <a:cs typeface="+mn-cs"/>
        </a:defRPr>
      </a:lvl2pPr>
      <a:lvl3pPr marL="534988" indent="-177800" algn="l" defTabSz="457200" rtl="0" eaLnBrk="1" latinLnBrk="0" hangingPunct="1">
        <a:spcBef>
          <a:spcPts val="300"/>
        </a:spcBef>
        <a:spcAft>
          <a:spcPts val="300"/>
        </a:spcAft>
        <a:buFont typeface="Wingdings" charset="2"/>
        <a:buChar char="§"/>
        <a:tabLst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720725" indent="-185738" algn="l" defTabSz="457200" rtl="0" eaLnBrk="1" latinLnBrk="0" hangingPunct="1">
        <a:spcBef>
          <a:spcPts val="300"/>
        </a:spcBef>
        <a:spcAft>
          <a:spcPts val="300"/>
        </a:spcAft>
        <a:buFont typeface="Courier New"/>
        <a:buChar char="o"/>
        <a:defRPr sz="1050" kern="1200">
          <a:solidFill>
            <a:schemeClr val="tx1"/>
          </a:solidFill>
          <a:latin typeface="Verdana"/>
          <a:ea typeface="+mn-ea"/>
          <a:cs typeface="+mn-cs"/>
        </a:defRPr>
      </a:lvl4pPr>
      <a:lvl5pPr marL="898525" indent="-1778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105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605" y="619809"/>
            <a:ext cx="6798495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dirty="0"/>
              <a:t>Click to edit </a:t>
            </a:r>
            <a:br>
              <a:rPr lang="nl-BE" dirty="0"/>
            </a:br>
            <a:r>
              <a:rPr lang="nl-BE" dirty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10" y="1635386"/>
            <a:ext cx="7790504" cy="304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1099" y="671728"/>
            <a:ext cx="10836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nl-BE">
                <a:solidFill>
                  <a:prstClr val="black"/>
                </a:solidFill>
              </a:rPr>
              <a:t>21/02/2017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578948" y="534434"/>
            <a:ext cx="7964407" cy="0"/>
          </a:xfrm>
          <a:custGeom>
            <a:avLst/>
            <a:gdLst/>
            <a:ahLst/>
            <a:cxnLst/>
            <a:rect l="l" t="t" r="r" b="b"/>
            <a:pathLst>
              <a:path w="11747500">
                <a:moveTo>
                  <a:pt x="0" y="0"/>
                </a:moveTo>
                <a:lnTo>
                  <a:pt x="117475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  <p:sldLayoutId id="2147484122" r:id="rId23"/>
    <p:sldLayoutId id="2147484123" r:id="rId24"/>
    <p:sldLayoutId id="2147484124" r:id="rId25"/>
    <p:sldLayoutId id="2147484125" r:id="rId26"/>
    <p:sldLayoutId id="2147484126" r:id="rId27"/>
    <p:sldLayoutId id="2147484127" r:id="rId28"/>
    <p:sldLayoutId id="2147484128" r:id="rId29"/>
    <p:sldLayoutId id="2147484129" r:id="rId30"/>
    <p:sldLayoutId id="2147484130" r:id="rId31"/>
    <p:sldLayoutId id="2147484131" r:id="rId32"/>
    <p:sldLayoutId id="2147484132" r:id="rId33"/>
    <p:sldLayoutId id="2147484133" r:id="rId34"/>
    <p:sldLayoutId id="2147484134" r:id="rId35"/>
    <p:sldLayoutId id="2147484135" r:id="rId36"/>
    <p:sldLayoutId id="2147484136" r:id="rId37"/>
    <p:sldLayoutId id="2147484137" r:id="rId38"/>
    <p:sldLayoutId id="2147484138" r:id="rId39"/>
    <p:sldLayoutId id="2147484139" r:id="rId40"/>
    <p:sldLayoutId id="2147484140" r:id="rId41"/>
    <p:sldLayoutId id="2147484141" r:id="rId42"/>
    <p:sldLayoutId id="2147484142" r:id="rId43"/>
    <p:sldLayoutId id="2147484143" r:id="rId44"/>
    <p:sldLayoutId id="2147484144" r:id="rId45"/>
    <p:sldLayoutId id="2147484145" r:id="rId46"/>
    <p:sldLayoutId id="2147484146" r:id="rId47"/>
    <p:sldLayoutId id="2147484147" r:id="rId48"/>
    <p:sldLayoutId id="2147484148" r:id="rId49"/>
    <p:sldLayoutId id="2147484149" r:id="rId50"/>
    <p:sldLayoutId id="2147484150" r:id="rId51"/>
    <p:sldLayoutId id="2147484151" r:id="rId52"/>
    <p:sldLayoutId id="2147484152" r:id="rId53"/>
    <p:sldLayoutId id="2147484153" r:id="rId54"/>
    <p:sldLayoutId id="2147484154" r:id="rId55"/>
    <p:sldLayoutId id="2147484155" r:id="rId56"/>
    <p:sldLayoutId id="2147484156" r:id="rId57"/>
    <p:sldLayoutId id="2147484157" r:id="rId58"/>
    <p:sldLayoutId id="2147484158" r:id="rId59"/>
    <p:sldLayoutId id="2147484159" r:id="rId60"/>
    <p:sldLayoutId id="2147484160" r:id="rId61"/>
    <p:sldLayoutId id="2147484161" r:id="rId62"/>
    <p:sldLayoutId id="2147484162" r:id="rId6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ts val="300"/>
        </a:spcBef>
        <a:spcAft>
          <a:spcPts val="700"/>
        </a:spcAft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+mn-cs"/>
        </a:defRPr>
      </a:lvl1pPr>
      <a:lvl2pPr marL="357188" indent="-17938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1200" kern="1200">
          <a:solidFill>
            <a:schemeClr val="tx1"/>
          </a:solidFill>
          <a:latin typeface="Verdana"/>
          <a:ea typeface="+mn-ea"/>
          <a:cs typeface="+mn-cs"/>
        </a:defRPr>
      </a:lvl2pPr>
      <a:lvl3pPr marL="534988" indent="-177800" algn="l" defTabSz="457200" rtl="0" eaLnBrk="1" latinLnBrk="0" hangingPunct="1">
        <a:spcBef>
          <a:spcPts val="300"/>
        </a:spcBef>
        <a:spcAft>
          <a:spcPts val="300"/>
        </a:spcAft>
        <a:buFont typeface="Wingdings" charset="2"/>
        <a:buChar char="§"/>
        <a:tabLst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720725" indent="-185738" algn="l" defTabSz="457200" rtl="0" eaLnBrk="1" latinLnBrk="0" hangingPunct="1">
        <a:spcBef>
          <a:spcPts val="300"/>
        </a:spcBef>
        <a:spcAft>
          <a:spcPts val="300"/>
        </a:spcAft>
        <a:buFont typeface="Courier New"/>
        <a:buChar char="o"/>
        <a:defRPr sz="1050" kern="1200">
          <a:solidFill>
            <a:schemeClr val="tx1"/>
          </a:solidFill>
          <a:latin typeface="Verdana"/>
          <a:ea typeface="+mn-ea"/>
          <a:cs typeface="+mn-cs"/>
        </a:defRPr>
      </a:lvl4pPr>
      <a:lvl5pPr marL="898525" indent="-1778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105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l.driessens@kdg.be" TargetMode="External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jpeg"/><Relationship Id="rId5" Type="http://schemas.openxmlformats.org/officeDocument/2006/relationships/hyperlink" Target="mailto:Wendy.peeters@kdg.be" TargetMode="External"/><Relationship Id="rId4" Type="http://schemas.openxmlformats.org/officeDocument/2006/relationships/hyperlink" Target="mailto:Vicky.lyssens-danneboom@kdg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rne.Kristiansen@soch.lu.se" TargetMode="External"/><Relationship Id="rId2" Type="http://schemas.openxmlformats.org/officeDocument/2006/relationships/hyperlink" Target="mailto:Vicky.Lyssens-Danneboom@kdg.be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hyperlink" Target="mailto:Kristel.Driessens@kdg.be" TargetMode="External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Relationship Id="rId6" Type="http://schemas.openxmlformats.org/officeDocument/2006/relationships/hyperlink" Target="mailto:Arne.Kristiansen@soch.lu.se" TargetMode="External"/><Relationship Id="rId5" Type="http://schemas.openxmlformats.org/officeDocument/2006/relationships/hyperlink" Target="mailto:Cecilia.Heule@soch.lu.se" TargetMode="External"/><Relationship Id="rId4" Type="http://schemas.openxmlformats.org/officeDocument/2006/relationships/hyperlink" Target="mailto:Vicky.Lyssens-Danneboom@kdg.be" TargetMode="External"/><Relationship Id="rId9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9.png"/><Relationship Id="rId4" Type="http://schemas.openxmlformats.org/officeDocument/2006/relationships/image" Target="../media/image10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5033" y="1786270"/>
            <a:ext cx="6874510" cy="807742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9983" y="1735879"/>
            <a:ext cx="7304560" cy="1716265"/>
          </a:xfrm>
        </p:spPr>
        <p:txBody>
          <a:bodyPr/>
          <a:lstStyle/>
          <a:p>
            <a:pPr algn="ctr"/>
            <a:r>
              <a:rPr lang="en-GB" sz="2000" b="1" dirty="0"/>
              <a:t>ESF Transnational project</a:t>
            </a:r>
            <a:endParaRPr lang="en-US" sz="2000" b="1" dirty="0"/>
          </a:p>
          <a:p>
            <a:pPr algn="ctr"/>
            <a:r>
              <a:rPr lang="en-GB" sz="2000" b="1" dirty="0"/>
              <a:t>Service User Involvement from Education to </a:t>
            </a:r>
            <a:br>
              <a:rPr lang="en-GB" sz="2000" b="1" dirty="0"/>
            </a:br>
            <a:r>
              <a:rPr lang="en-GB" sz="2000" b="1" dirty="0"/>
              <a:t>Labour market (SIEL)</a:t>
            </a:r>
          </a:p>
          <a:p>
            <a:pPr algn="ctr"/>
            <a:endParaRPr lang="en-GB" sz="105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37456" y="3242589"/>
            <a:ext cx="8425543" cy="273844"/>
          </a:xfrm>
        </p:spPr>
        <p:txBody>
          <a:bodyPr/>
          <a:lstStyle/>
          <a:p>
            <a:pPr algn="ctr"/>
            <a:r>
              <a:rPr lang="nl-BE" sz="1400" b="1" dirty="0"/>
              <a:t>Symposium– EASSW – Paris - 29/06/2017</a:t>
            </a:r>
            <a:endParaRPr lang="en-US" sz="1400" b="1" dirty="0"/>
          </a:p>
        </p:txBody>
      </p:sp>
      <p:pic>
        <p:nvPicPr>
          <p:cNvPr id="7" name="Afbeelding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64" y="3609951"/>
            <a:ext cx="3901050" cy="10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219" y="3708434"/>
            <a:ext cx="2435723" cy="12343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81" y="3708434"/>
            <a:ext cx="1751124" cy="78457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33" y="356701"/>
            <a:ext cx="3095427" cy="148000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07" y="786203"/>
            <a:ext cx="21161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2000" b="1" dirty="0" err="1"/>
              <a:t>Specific</a:t>
            </a:r>
            <a:r>
              <a:rPr lang="nl-BE" altLang="nl-BE" sz="2000" dirty="0" err="1"/>
              <a:t>ity</a:t>
            </a:r>
            <a:r>
              <a:rPr lang="nl-BE" altLang="nl-BE" sz="2000" dirty="0"/>
              <a:t> </a:t>
            </a:r>
            <a:r>
              <a:rPr lang="nl-BE" altLang="nl-BE" sz="2000" b="1" dirty="0"/>
              <a:t>of </a:t>
            </a:r>
            <a:r>
              <a:rPr lang="nl-BE" altLang="nl-BE" sz="2000" b="1" dirty="0" err="1"/>
              <a:t>the</a:t>
            </a:r>
            <a:r>
              <a:rPr lang="nl-BE" altLang="nl-BE" sz="2000" b="1" dirty="0"/>
              <a:t> courses</a:t>
            </a:r>
            <a:endParaRPr lang="en-US" altLang="nl-BE" sz="2000" b="1" dirty="0"/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>
          <a:xfrm>
            <a:off x="337457" y="1124130"/>
            <a:ext cx="6154783" cy="3556482"/>
          </a:xfrm>
        </p:spPr>
        <p:txBody>
          <a:bodyPr/>
          <a:lstStyle/>
          <a:p>
            <a:pPr eaLnBrk="1" hangingPunct="1"/>
            <a:r>
              <a:rPr lang="nl-BE" altLang="nl-BE" sz="1600" b="0" dirty="0"/>
              <a:t>Focus on </a:t>
            </a:r>
            <a:r>
              <a:rPr lang="nl-BE" altLang="nl-BE" sz="1600" b="0" dirty="0" err="1"/>
              <a:t>perspective</a:t>
            </a:r>
            <a:r>
              <a:rPr lang="nl-BE" altLang="nl-BE" sz="1600" b="0" dirty="0"/>
              <a:t> of service users </a:t>
            </a:r>
            <a:r>
              <a:rPr lang="nl-BE" altLang="nl-BE" sz="1600" b="0" dirty="0" err="1"/>
              <a:t>and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relationship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with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people</a:t>
            </a:r>
            <a:r>
              <a:rPr lang="nl-BE" altLang="nl-BE" sz="1600" b="0" dirty="0"/>
              <a:t> in </a:t>
            </a:r>
            <a:r>
              <a:rPr lang="nl-BE" altLang="nl-BE" sz="1600" b="0" dirty="0" err="1"/>
              <a:t>poverty</a:t>
            </a:r>
            <a:endParaRPr lang="nl-BE" altLang="nl-BE" sz="1600" b="0" dirty="0"/>
          </a:p>
          <a:p>
            <a:pPr eaLnBrk="1" hangingPunct="1"/>
            <a:r>
              <a:rPr lang="nl-BE" altLang="nl-BE" sz="1600" b="0" dirty="0" err="1"/>
              <a:t>Broaden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perceptions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through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conversation</a:t>
            </a:r>
            <a:endParaRPr lang="nl-BE" altLang="nl-BE" sz="1600" b="0" dirty="0"/>
          </a:p>
          <a:p>
            <a:pPr eaLnBrk="1" hangingPunct="1"/>
            <a:r>
              <a:rPr lang="nl-BE" altLang="nl-BE" sz="1600" b="0" dirty="0" err="1"/>
              <a:t>Participatory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and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empowering</a:t>
            </a:r>
            <a:r>
              <a:rPr lang="nl-BE" altLang="nl-BE" sz="1600" b="0" dirty="0"/>
              <a:t> approach</a:t>
            </a:r>
          </a:p>
          <a:p>
            <a:pPr eaLnBrk="1" hangingPunct="1"/>
            <a:r>
              <a:rPr lang="nl-BE" altLang="nl-BE" sz="1600" b="0" dirty="0" err="1"/>
              <a:t>Working</a:t>
            </a:r>
            <a:r>
              <a:rPr lang="nl-BE" altLang="nl-BE" sz="1600" b="0" dirty="0"/>
              <a:t> on </a:t>
            </a:r>
            <a:r>
              <a:rPr lang="nl-BE" altLang="nl-BE" sz="1600" b="0" dirty="0" err="1"/>
              <a:t>competences</a:t>
            </a:r>
            <a:r>
              <a:rPr lang="nl-BE" altLang="nl-BE" sz="1600" b="0" dirty="0"/>
              <a:t>: </a:t>
            </a:r>
            <a:r>
              <a:rPr lang="nl-BE" altLang="nl-BE" sz="1600" b="0" dirty="0" err="1"/>
              <a:t>knowledge</a:t>
            </a:r>
            <a:r>
              <a:rPr lang="nl-BE" altLang="nl-BE" sz="1600" b="0" dirty="0"/>
              <a:t>, skills </a:t>
            </a:r>
            <a:r>
              <a:rPr lang="nl-BE" altLang="nl-BE" sz="1600" b="0" dirty="0" err="1"/>
              <a:t>and</a:t>
            </a:r>
            <a:r>
              <a:rPr lang="nl-BE" altLang="nl-BE" sz="1600" b="0" dirty="0"/>
              <a:t> attitudes</a:t>
            </a:r>
          </a:p>
          <a:p>
            <a:pPr eaLnBrk="1" hangingPunct="1"/>
            <a:endParaRPr lang="nl-BE" altLang="nl-BE" sz="1600" b="0" dirty="0"/>
          </a:p>
          <a:p>
            <a:pPr>
              <a:buFontTx/>
              <a:buNone/>
            </a:pPr>
            <a:r>
              <a:rPr lang="nl-BE" altLang="nl-BE" sz="1600" b="0" dirty="0" err="1"/>
              <a:t>Role</a:t>
            </a:r>
            <a:r>
              <a:rPr lang="nl-BE" altLang="nl-BE" sz="1600" b="0" dirty="0"/>
              <a:t> of coach (expert </a:t>
            </a:r>
            <a:r>
              <a:rPr lang="nl-BE" altLang="nl-BE" sz="1600" b="0" dirty="0" err="1"/>
              <a:t>by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experience</a:t>
            </a:r>
            <a:r>
              <a:rPr lang="nl-BE" altLang="nl-BE" sz="1600" b="0" dirty="0"/>
              <a:t>/service user) </a:t>
            </a:r>
          </a:p>
          <a:p>
            <a:r>
              <a:rPr lang="nl-BE" altLang="nl-BE" sz="1600" b="0" dirty="0"/>
              <a:t>In tandem </a:t>
            </a:r>
            <a:r>
              <a:rPr lang="nl-BE" altLang="nl-BE" sz="1600" b="0" dirty="0" err="1"/>
              <a:t>with</a:t>
            </a:r>
            <a:r>
              <a:rPr lang="nl-BE" altLang="nl-BE" sz="1600" b="0" dirty="0"/>
              <a:t> trainer</a:t>
            </a:r>
          </a:p>
          <a:p>
            <a:r>
              <a:rPr lang="nl-BE" altLang="nl-BE" sz="1600" b="0" dirty="0" err="1"/>
              <a:t>Bring</a:t>
            </a:r>
            <a:r>
              <a:rPr lang="nl-BE" altLang="nl-BE" sz="1600" b="0" dirty="0"/>
              <a:t> in personal </a:t>
            </a:r>
            <a:r>
              <a:rPr lang="nl-BE" altLang="nl-BE" sz="1600" b="0" dirty="0" err="1"/>
              <a:t>experiences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and</a:t>
            </a:r>
            <a:r>
              <a:rPr lang="nl-BE" altLang="nl-BE" sz="1600" b="0" dirty="0"/>
              <a:t> </a:t>
            </a:r>
            <a:r>
              <a:rPr lang="nl-BE" altLang="nl-BE" sz="1600" b="0" dirty="0" err="1"/>
              <a:t>expectations</a:t>
            </a:r>
            <a:endParaRPr lang="nl-BE" altLang="nl-BE" sz="1600" b="0" dirty="0"/>
          </a:p>
          <a:p>
            <a:r>
              <a:rPr lang="nl-BE" altLang="nl-BE" sz="1600" b="0" dirty="0"/>
              <a:t>Introduce </a:t>
            </a:r>
            <a:r>
              <a:rPr lang="nl-BE" altLang="nl-BE" sz="1600" b="0" dirty="0" err="1"/>
              <a:t>own</a:t>
            </a:r>
            <a:r>
              <a:rPr lang="nl-BE" altLang="nl-BE" sz="1600" b="0" dirty="0"/>
              <a:t> view in case </a:t>
            </a:r>
            <a:r>
              <a:rPr lang="nl-BE" altLang="nl-BE" sz="1600" b="0" dirty="0" err="1"/>
              <a:t>discussions</a:t>
            </a:r>
            <a:endParaRPr lang="en-US" altLang="nl-BE" sz="1600" b="0" dirty="0"/>
          </a:p>
          <a:p>
            <a:pPr eaLnBrk="1" hangingPunct="1"/>
            <a:endParaRPr lang="nl-BE" altLang="nl-BE" sz="1600" dirty="0">
              <a:solidFill>
                <a:srgbClr val="002060"/>
              </a:solidFill>
            </a:endParaRPr>
          </a:p>
          <a:p>
            <a:pPr eaLnBrk="1" hangingPunct="1"/>
            <a:endParaRPr lang="en-US" altLang="nl-BE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124130"/>
            <a:ext cx="3697360" cy="239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00" y="3135785"/>
            <a:ext cx="3657599" cy="240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683234"/>
              </p:ext>
            </p:extLst>
          </p:nvPr>
        </p:nvGraphicFramePr>
        <p:xfrm>
          <a:off x="283029" y="664029"/>
          <a:ext cx="7957457" cy="371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6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706564"/>
              </p:ext>
            </p:extLst>
          </p:nvPr>
        </p:nvGraphicFramePr>
        <p:xfrm>
          <a:off x="576943" y="629261"/>
          <a:ext cx="7913914" cy="381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4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2000" dirty="0"/>
              <a:t>Quotes </a:t>
            </a:r>
            <a:r>
              <a:rPr lang="nl-BE" sz="2000" dirty="0" err="1"/>
              <a:t>from</a:t>
            </a:r>
            <a:r>
              <a:rPr lang="nl-BE" sz="2000" dirty="0"/>
              <a:t> </a:t>
            </a:r>
            <a:r>
              <a:rPr lang="nl-BE" sz="2000" dirty="0" err="1"/>
              <a:t>students</a:t>
            </a:r>
            <a:endParaRPr lang="nl-BE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10" y="1148862"/>
            <a:ext cx="5320537" cy="3531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600" i="1" dirty="0">
                <a:solidFill>
                  <a:srgbClr val="1C1F60"/>
                </a:solidFill>
              </a:rPr>
              <a:t>“</a:t>
            </a:r>
            <a:r>
              <a:rPr lang="nl-NL" sz="1700" b="0" i="1" dirty="0" err="1"/>
              <a:t>Reality</a:t>
            </a:r>
            <a:r>
              <a:rPr lang="nl-NL" sz="1700" b="0" i="1" dirty="0"/>
              <a:t> enters </a:t>
            </a:r>
            <a:r>
              <a:rPr lang="nl-NL" sz="1700" b="0" i="1" dirty="0" err="1"/>
              <a:t>the</a:t>
            </a:r>
            <a:r>
              <a:rPr lang="nl-NL" sz="1700" b="0" i="1" dirty="0"/>
              <a:t> classroom.” </a:t>
            </a:r>
          </a:p>
          <a:p>
            <a:pPr marL="0" indent="0">
              <a:buNone/>
            </a:pPr>
            <a:r>
              <a:rPr lang="nl-NL" sz="1700" b="0" i="1" dirty="0"/>
              <a:t>“</a:t>
            </a:r>
            <a:r>
              <a:rPr lang="nl-NL" sz="1700" b="0" i="1" dirty="0" err="1"/>
              <a:t>You</a:t>
            </a:r>
            <a:r>
              <a:rPr lang="nl-NL" sz="1700" b="0" i="1" dirty="0"/>
              <a:t> </a:t>
            </a:r>
            <a:r>
              <a:rPr lang="nl-NL" sz="1700" b="0" i="1" dirty="0" err="1"/>
              <a:t>obtain</a:t>
            </a:r>
            <a:r>
              <a:rPr lang="nl-NL" sz="1700" b="0" i="1" dirty="0"/>
              <a:t> a </a:t>
            </a:r>
            <a:r>
              <a:rPr lang="nl-NL" sz="1700" b="0" i="1" dirty="0" err="1"/>
              <a:t>better</a:t>
            </a:r>
            <a:r>
              <a:rPr lang="nl-NL" sz="1700" b="0" i="1" dirty="0"/>
              <a:t> </a:t>
            </a:r>
            <a:r>
              <a:rPr lang="nl-NL" sz="1700" b="0" i="1" dirty="0" err="1"/>
              <a:t>understanding</a:t>
            </a:r>
            <a:r>
              <a:rPr lang="nl-NL" sz="1700" b="0" i="1" dirty="0"/>
              <a:t> of </a:t>
            </a:r>
            <a:r>
              <a:rPr lang="nl-NL" sz="1700" b="0" i="1" dirty="0" err="1"/>
              <a:t>what</a:t>
            </a:r>
            <a:r>
              <a:rPr lang="nl-NL" sz="1700" b="0" i="1" dirty="0"/>
              <a:t> </a:t>
            </a:r>
            <a:r>
              <a:rPr lang="nl-NL" sz="1700" b="0" i="1" dirty="0" err="1"/>
              <a:t>it</a:t>
            </a:r>
            <a:r>
              <a:rPr lang="nl-NL" sz="1700" b="0" i="1" dirty="0"/>
              <a:t> means </a:t>
            </a:r>
            <a:r>
              <a:rPr lang="nl-NL" sz="1700" b="0" i="1" dirty="0" err="1"/>
              <a:t>to</a:t>
            </a:r>
            <a:r>
              <a:rPr lang="nl-NL" sz="1700" b="0" i="1" dirty="0"/>
              <a:t> live in </a:t>
            </a:r>
            <a:r>
              <a:rPr lang="nl-NL" sz="1700" b="0" i="1" dirty="0" err="1"/>
              <a:t>poverty</a:t>
            </a:r>
            <a:r>
              <a:rPr lang="nl-NL" sz="1700" b="0" i="1" dirty="0"/>
              <a:t> </a:t>
            </a:r>
            <a:r>
              <a:rPr lang="nl-NL" sz="1700" b="0" i="1" dirty="0" err="1"/>
              <a:t>and</a:t>
            </a:r>
            <a:r>
              <a:rPr lang="nl-NL" sz="1700" b="0" i="1" dirty="0"/>
              <a:t> </a:t>
            </a:r>
            <a:r>
              <a:rPr lang="nl-NL" sz="1700" b="0" i="1" dirty="0" err="1"/>
              <a:t>the</a:t>
            </a:r>
            <a:r>
              <a:rPr lang="nl-NL" sz="1700" b="0" i="1" dirty="0"/>
              <a:t> </a:t>
            </a:r>
            <a:r>
              <a:rPr lang="nl-NL" sz="1700" b="0" i="1" dirty="0" err="1"/>
              <a:t>consequences</a:t>
            </a:r>
            <a:r>
              <a:rPr lang="nl-NL" sz="1700" b="0" i="1" dirty="0"/>
              <a:t> of </a:t>
            </a:r>
            <a:r>
              <a:rPr lang="nl-NL" sz="1700" b="0" i="1" dirty="0" err="1"/>
              <a:t>exclusion</a:t>
            </a:r>
            <a:r>
              <a:rPr lang="nl-NL" sz="1700" b="0" i="1" dirty="0"/>
              <a:t>.”</a:t>
            </a:r>
          </a:p>
          <a:p>
            <a:pPr marL="0" indent="0">
              <a:buNone/>
            </a:pPr>
            <a:r>
              <a:rPr lang="nl-NL" sz="1700" b="0" i="1" dirty="0"/>
              <a:t>“</a:t>
            </a:r>
            <a:r>
              <a:rPr lang="nl-NL" sz="1700" b="0" i="1" dirty="0" err="1"/>
              <a:t>Theoretical</a:t>
            </a:r>
            <a:r>
              <a:rPr lang="nl-NL" sz="1700" b="0" i="1" dirty="0"/>
              <a:t> </a:t>
            </a:r>
            <a:r>
              <a:rPr lang="nl-NL" sz="1700" b="0" i="1" dirty="0" err="1"/>
              <a:t>frameworks</a:t>
            </a:r>
            <a:r>
              <a:rPr lang="nl-NL" sz="1700" b="0" i="1" dirty="0"/>
              <a:t> </a:t>
            </a:r>
            <a:r>
              <a:rPr lang="nl-NL" sz="1700" b="0" i="1" dirty="0" err="1"/>
              <a:t>brought</a:t>
            </a:r>
            <a:r>
              <a:rPr lang="nl-NL" sz="1700" b="0" i="1" dirty="0"/>
              <a:t> </a:t>
            </a:r>
            <a:r>
              <a:rPr lang="nl-NL" sz="1700" b="0" i="1" dirty="0" err="1"/>
              <a:t>to</a:t>
            </a:r>
            <a:r>
              <a:rPr lang="nl-NL" sz="1700" b="0" i="1" dirty="0"/>
              <a:t> life </a:t>
            </a:r>
            <a:r>
              <a:rPr lang="nl-NL" sz="1700" b="0" i="1" dirty="0" err="1"/>
              <a:t>through</a:t>
            </a:r>
            <a:r>
              <a:rPr lang="nl-NL" sz="1700" b="0" i="1" dirty="0"/>
              <a:t> </a:t>
            </a:r>
            <a:r>
              <a:rPr lang="nl-NL" sz="1700" b="0" i="1" dirty="0" err="1"/>
              <a:t>captivating</a:t>
            </a:r>
            <a:r>
              <a:rPr lang="nl-NL" sz="1700" b="0" i="1" dirty="0"/>
              <a:t> real-life </a:t>
            </a:r>
            <a:r>
              <a:rPr lang="nl-NL" sz="1700" b="0" i="1" dirty="0" err="1"/>
              <a:t>stories</a:t>
            </a:r>
            <a:r>
              <a:rPr lang="nl-NL" sz="1700" b="0" i="1" dirty="0"/>
              <a:t>.” </a:t>
            </a:r>
            <a:endParaRPr lang="nl-BE" sz="1700" b="0" dirty="0"/>
          </a:p>
          <a:p>
            <a:pPr marL="0" indent="0">
              <a:lnSpc>
                <a:spcPct val="120000"/>
              </a:lnSpc>
              <a:buNone/>
            </a:pPr>
            <a:r>
              <a:rPr lang="nl-NL" sz="1700" b="0" i="1" dirty="0"/>
              <a:t>“Experts </a:t>
            </a:r>
            <a:r>
              <a:rPr lang="nl-NL" sz="1700" b="0" i="1" dirty="0" err="1"/>
              <a:t>by</a:t>
            </a:r>
            <a:r>
              <a:rPr lang="nl-NL" sz="1700" b="0" i="1" dirty="0"/>
              <a:t> </a:t>
            </a:r>
            <a:r>
              <a:rPr lang="nl-NL" sz="1700" b="0" i="1" dirty="0" err="1"/>
              <a:t>experience</a:t>
            </a:r>
            <a:r>
              <a:rPr lang="nl-NL" sz="1700" b="0" i="1" dirty="0"/>
              <a:t> </a:t>
            </a:r>
            <a:r>
              <a:rPr lang="nl-NL" sz="1700" b="0" i="1" dirty="0" err="1"/>
              <a:t>reflect</a:t>
            </a:r>
            <a:r>
              <a:rPr lang="nl-NL" sz="1700" b="0" i="1" dirty="0"/>
              <a:t> </a:t>
            </a:r>
            <a:r>
              <a:rPr lang="nl-NL" sz="1700" b="0" i="1" dirty="0" err="1"/>
              <a:t>and</a:t>
            </a:r>
            <a:r>
              <a:rPr lang="nl-NL" sz="1700" b="0" i="1" dirty="0"/>
              <a:t> </a:t>
            </a:r>
            <a:r>
              <a:rPr lang="nl-NL" sz="1700" b="0" i="1" dirty="0" err="1"/>
              <a:t>confront</a:t>
            </a:r>
            <a:r>
              <a:rPr lang="nl-NL" sz="1700" b="0" i="1" dirty="0"/>
              <a:t>. </a:t>
            </a:r>
            <a:r>
              <a:rPr lang="nl-NL" sz="1700" b="0" i="1" dirty="0" err="1"/>
              <a:t>They</a:t>
            </a:r>
            <a:r>
              <a:rPr lang="nl-NL" sz="1700" b="0" i="1" dirty="0"/>
              <a:t> </a:t>
            </a:r>
            <a:r>
              <a:rPr lang="nl-NL" sz="1700" b="0" i="1" dirty="0" err="1"/>
              <a:t>reveal</a:t>
            </a:r>
            <a:r>
              <a:rPr lang="nl-NL" sz="1700" b="0" i="1" dirty="0"/>
              <a:t> </a:t>
            </a:r>
            <a:r>
              <a:rPr lang="nl-NL" sz="1700" b="0" i="1" dirty="0" err="1"/>
              <a:t>their</a:t>
            </a:r>
            <a:r>
              <a:rPr lang="nl-NL" sz="1700" b="0" i="1" dirty="0"/>
              <a:t> </a:t>
            </a:r>
            <a:r>
              <a:rPr lang="nl-NL" sz="1700" b="0" i="1" dirty="0" err="1"/>
              <a:t>desire</a:t>
            </a:r>
            <a:r>
              <a:rPr lang="nl-NL" sz="1700" b="0" i="1" dirty="0"/>
              <a:t> </a:t>
            </a:r>
            <a:r>
              <a:rPr lang="nl-NL" sz="1700" b="0" i="1" dirty="0" err="1"/>
              <a:t>for</a:t>
            </a:r>
            <a:r>
              <a:rPr lang="nl-NL" sz="1700" b="0" i="1" dirty="0"/>
              <a:t> </a:t>
            </a:r>
            <a:r>
              <a:rPr lang="nl-NL" sz="1700" b="0" i="1" dirty="0" err="1"/>
              <a:t>involvement</a:t>
            </a:r>
            <a:r>
              <a:rPr lang="nl-NL" sz="1700" b="0" i="1" dirty="0"/>
              <a:t>, input </a:t>
            </a:r>
            <a:r>
              <a:rPr lang="nl-NL" sz="1700" b="0" i="1" dirty="0" err="1"/>
              <a:t>and</a:t>
            </a:r>
            <a:r>
              <a:rPr lang="nl-NL" sz="1700" b="0" i="1" dirty="0"/>
              <a:t> </a:t>
            </a:r>
            <a:r>
              <a:rPr lang="nl-NL" sz="1700" b="0" i="1" dirty="0" err="1"/>
              <a:t>participation</a:t>
            </a:r>
            <a:r>
              <a:rPr lang="nl-NL" sz="1700" b="0" i="1" dirty="0"/>
              <a:t> in </a:t>
            </a:r>
            <a:r>
              <a:rPr lang="nl-NL" sz="1700" b="0" i="1" dirty="0" err="1"/>
              <a:t>the</a:t>
            </a:r>
            <a:r>
              <a:rPr lang="nl-NL" sz="1700" b="0" i="1" dirty="0"/>
              <a:t> delivery of services, </a:t>
            </a:r>
            <a:r>
              <a:rPr lang="nl-NL" sz="1700" b="0" i="1" dirty="0" err="1"/>
              <a:t>expressing</a:t>
            </a:r>
            <a:r>
              <a:rPr lang="nl-NL" sz="1700" b="0" i="1" dirty="0"/>
              <a:t> </a:t>
            </a:r>
            <a:r>
              <a:rPr lang="nl-NL" sz="1700" b="0" i="1" dirty="0" err="1"/>
              <a:t>their</a:t>
            </a:r>
            <a:r>
              <a:rPr lang="nl-NL" sz="1700" b="0" i="1" dirty="0"/>
              <a:t> </a:t>
            </a:r>
            <a:r>
              <a:rPr lang="nl-NL" sz="1700" b="0" i="1" dirty="0" err="1"/>
              <a:t>frustrations</a:t>
            </a:r>
            <a:r>
              <a:rPr lang="nl-NL" sz="1700" b="0" i="1" dirty="0"/>
              <a:t> </a:t>
            </a:r>
            <a:r>
              <a:rPr lang="nl-NL" sz="1700" b="0" i="1" dirty="0" err="1"/>
              <a:t>when</a:t>
            </a:r>
            <a:r>
              <a:rPr lang="nl-NL" sz="1700" b="0" i="1" dirty="0"/>
              <a:t> </a:t>
            </a:r>
            <a:r>
              <a:rPr lang="nl-NL" sz="1700" b="0" i="1" dirty="0" err="1"/>
              <a:t>they</a:t>
            </a:r>
            <a:r>
              <a:rPr lang="nl-NL" sz="1700" b="0" i="1" dirty="0"/>
              <a:t> are </a:t>
            </a:r>
            <a:r>
              <a:rPr lang="nl-NL" sz="1700" b="0" i="1" dirty="0" err="1"/>
              <a:t>not</a:t>
            </a:r>
            <a:r>
              <a:rPr lang="nl-NL" sz="1700" b="0" i="1" dirty="0"/>
              <a:t> </a:t>
            </a:r>
            <a:r>
              <a:rPr lang="nl-NL" sz="1700" b="0" i="1" dirty="0" err="1"/>
              <a:t>given</a:t>
            </a:r>
            <a:r>
              <a:rPr lang="nl-NL" sz="1700" b="0" i="1" dirty="0"/>
              <a:t> </a:t>
            </a:r>
            <a:r>
              <a:rPr lang="nl-NL" sz="1700" b="0" i="1" dirty="0" err="1"/>
              <a:t>those</a:t>
            </a:r>
            <a:r>
              <a:rPr lang="nl-NL" sz="1700" b="0" i="1" dirty="0"/>
              <a:t> </a:t>
            </a:r>
            <a:r>
              <a:rPr lang="nl-NL" sz="1700" b="0" i="1" dirty="0" err="1"/>
              <a:t>opportunities</a:t>
            </a:r>
            <a:r>
              <a:rPr lang="nl-NL" sz="1700" b="0" i="1" dirty="0"/>
              <a:t>.”</a:t>
            </a:r>
          </a:p>
          <a:p>
            <a:pPr marL="0" indent="0">
              <a:buNone/>
            </a:pPr>
            <a:r>
              <a:rPr lang="en-GB" sz="1700" b="0" i="1" dirty="0"/>
              <a:t>“This different way of looking at what you take for granted as a student was captivating.”</a:t>
            </a:r>
            <a:endParaRPr lang="nl-NL" sz="1700" b="0" i="1" dirty="0"/>
          </a:p>
          <a:p>
            <a:pPr marL="0" indent="0">
              <a:buNone/>
            </a:pPr>
            <a:endParaRPr lang="nl-BE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547" y="619809"/>
            <a:ext cx="2971028" cy="429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605" y="619809"/>
            <a:ext cx="8255087" cy="857250"/>
          </a:xfrm>
        </p:spPr>
        <p:txBody>
          <a:bodyPr/>
          <a:lstStyle/>
          <a:p>
            <a:r>
              <a:rPr lang="nl-BE" dirty="0"/>
              <a:t>An expert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shares her </a:t>
            </a:r>
            <a:r>
              <a:rPr lang="nl-BE" dirty="0" err="1"/>
              <a:t>experiences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10" y="1635386"/>
            <a:ext cx="5689775" cy="3045226"/>
          </a:xfrm>
        </p:spPr>
        <p:txBody>
          <a:bodyPr/>
          <a:lstStyle/>
          <a:p>
            <a:pPr marL="0" indent="0">
              <a:buNone/>
            </a:pPr>
            <a:endParaRPr lang="nl-BE" sz="1800" dirty="0"/>
          </a:p>
          <a:p>
            <a:r>
              <a:rPr lang="nl-BE" sz="1800" b="0" dirty="0" err="1"/>
              <a:t>Own</a:t>
            </a:r>
            <a:r>
              <a:rPr lang="nl-BE" sz="1800" b="0" dirty="0"/>
              <a:t> goals </a:t>
            </a:r>
            <a:r>
              <a:rPr lang="nl-BE" sz="1800" b="0" dirty="0" err="1"/>
              <a:t>and</a:t>
            </a:r>
            <a:r>
              <a:rPr lang="nl-BE" sz="1800" b="0" dirty="0"/>
              <a:t> </a:t>
            </a:r>
            <a:r>
              <a:rPr lang="nl-BE" sz="1800" b="0" dirty="0" err="1"/>
              <a:t>added</a:t>
            </a:r>
            <a:r>
              <a:rPr lang="nl-BE" sz="1800" b="0" dirty="0"/>
              <a:t> </a:t>
            </a:r>
            <a:r>
              <a:rPr lang="nl-BE" sz="1800" b="0" dirty="0" err="1"/>
              <a:t>value</a:t>
            </a:r>
            <a:r>
              <a:rPr lang="nl-BE" sz="1800" b="0" dirty="0"/>
              <a:t> </a:t>
            </a:r>
            <a:r>
              <a:rPr lang="nl-BE" sz="1800" b="0" dirty="0" err="1"/>
              <a:t>to</a:t>
            </a:r>
            <a:r>
              <a:rPr lang="nl-BE" sz="1800" b="0" dirty="0"/>
              <a:t> </a:t>
            </a:r>
            <a:r>
              <a:rPr lang="nl-BE" sz="1800" b="0" dirty="0" err="1"/>
              <a:t>the</a:t>
            </a:r>
            <a:r>
              <a:rPr lang="nl-BE" sz="1800" b="0" dirty="0"/>
              <a:t> </a:t>
            </a:r>
            <a:r>
              <a:rPr lang="nl-BE" sz="1800" b="0" dirty="0" err="1"/>
              <a:t>students</a:t>
            </a:r>
            <a:endParaRPr lang="nl-BE" sz="1800" b="0" dirty="0"/>
          </a:p>
          <a:p>
            <a:r>
              <a:rPr lang="nl-BE" sz="1800" b="0" dirty="0"/>
              <a:t>Cooperation </a:t>
            </a:r>
            <a:r>
              <a:rPr lang="nl-BE" sz="1800" b="0" dirty="0" err="1"/>
              <a:t>with</a:t>
            </a:r>
            <a:r>
              <a:rPr lang="nl-BE" sz="1800" b="0" dirty="0"/>
              <a:t> </a:t>
            </a:r>
            <a:r>
              <a:rPr lang="nl-BE" sz="1800" b="0" dirty="0" err="1"/>
              <a:t>the</a:t>
            </a:r>
            <a:r>
              <a:rPr lang="nl-BE" sz="1800" b="0" dirty="0"/>
              <a:t> </a:t>
            </a:r>
            <a:r>
              <a:rPr lang="nl-BE" sz="1800" b="0" dirty="0" err="1"/>
              <a:t>lecturer</a:t>
            </a:r>
            <a:r>
              <a:rPr lang="nl-BE" sz="1800" b="0" dirty="0"/>
              <a:t>/professor</a:t>
            </a:r>
          </a:p>
          <a:p>
            <a:r>
              <a:rPr lang="nl-BE" sz="1800" b="0" dirty="0"/>
              <a:t>Cooperation </a:t>
            </a:r>
            <a:r>
              <a:rPr lang="nl-BE" sz="1800" b="0" dirty="0" err="1"/>
              <a:t>with</a:t>
            </a:r>
            <a:r>
              <a:rPr lang="nl-BE" sz="1800" b="0" dirty="0"/>
              <a:t> </a:t>
            </a:r>
            <a:r>
              <a:rPr lang="nl-BE" sz="1800" b="0" dirty="0" err="1"/>
              <a:t>the</a:t>
            </a:r>
            <a:r>
              <a:rPr lang="nl-BE" sz="1800" b="0" dirty="0"/>
              <a:t> </a:t>
            </a:r>
            <a:r>
              <a:rPr lang="nl-BE" sz="1800" b="0" dirty="0" err="1"/>
              <a:t>students</a:t>
            </a:r>
            <a:endParaRPr lang="nl-BE" sz="1800" b="0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52" r="31052"/>
          <a:stretch/>
        </p:blipFill>
        <p:spPr>
          <a:xfrm>
            <a:off x="5896707" y="1477059"/>
            <a:ext cx="2965939" cy="341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3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lecturer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expert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err="1"/>
              <a:t>tell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cooperation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09" y="1477059"/>
            <a:ext cx="8088819" cy="3508598"/>
          </a:xfrm>
        </p:spPr>
        <p:txBody>
          <a:bodyPr/>
          <a:lstStyle/>
          <a:p>
            <a:r>
              <a:rPr lang="nl-BE" dirty="0"/>
              <a:t>Training course ‘counseling/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techniques</a:t>
            </a:r>
            <a:r>
              <a:rPr lang="nl-BE" dirty="0"/>
              <a:t>’ - 3rd </a:t>
            </a:r>
            <a:r>
              <a:rPr lang="nl-BE" dirty="0" err="1"/>
              <a:t>year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Work</a:t>
            </a:r>
            <a:endParaRPr lang="nl-BE" dirty="0"/>
          </a:p>
          <a:p>
            <a:pPr marL="285750" indent="-285750">
              <a:buFontTx/>
              <a:buChar char="-"/>
            </a:pPr>
            <a:r>
              <a:rPr lang="nl-BE" b="0" dirty="0"/>
              <a:t>6 weeks, </a:t>
            </a:r>
            <a:r>
              <a:rPr lang="nl-BE" b="0" dirty="0" err="1"/>
              <a:t>every</a:t>
            </a:r>
            <a:r>
              <a:rPr lang="nl-BE" b="0" dirty="0"/>
              <a:t> week </a:t>
            </a:r>
            <a:r>
              <a:rPr lang="nl-BE" b="0" dirty="0" err="1"/>
              <a:t>during</a:t>
            </a:r>
            <a:r>
              <a:rPr lang="nl-BE" b="0" dirty="0"/>
              <a:t> 4 </a:t>
            </a:r>
            <a:r>
              <a:rPr lang="nl-BE" b="0" dirty="0" err="1"/>
              <a:t>hours</a:t>
            </a:r>
            <a:r>
              <a:rPr lang="nl-BE" b="0" dirty="0"/>
              <a:t>, intensive training</a:t>
            </a:r>
          </a:p>
          <a:p>
            <a:pPr marL="285750" indent="-285750">
              <a:buFontTx/>
              <a:buChar char="-"/>
            </a:pPr>
            <a:r>
              <a:rPr lang="nl-BE" b="0" dirty="0" err="1"/>
              <a:t>Lecturer</a:t>
            </a:r>
            <a:r>
              <a:rPr lang="nl-BE" b="0" dirty="0"/>
              <a:t> </a:t>
            </a:r>
            <a:r>
              <a:rPr lang="nl-BE" b="0" dirty="0" err="1"/>
              <a:t>and</a:t>
            </a:r>
            <a:r>
              <a:rPr lang="nl-BE" b="0" dirty="0"/>
              <a:t> service user are </a:t>
            </a:r>
            <a:r>
              <a:rPr lang="nl-BE" b="0" dirty="0" err="1"/>
              <a:t>complementary</a:t>
            </a:r>
            <a:r>
              <a:rPr lang="nl-BE" b="0" dirty="0"/>
              <a:t> trainers </a:t>
            </a:r>
            <a:r>
              <a:rPr lang="nl-BE" b="0" dirty="0" err="1"/>
              <a:t>during</a:t>
            </a:r>
            <a:r>
              <a:rPr lang="nl-BE" b="0" dirty="0"/>
              <a:t> </a:t>
            </a:r>
            <a:r>
              <a:rPr lang="nl-BE" b="0" dirty="0" err="1"/>
              <a:t>whole</a:t>
            </a:r>
            <a:r>
              <a:rPr lang="nl-BE" b="0" dirty="0"/>
              <a:t> course</a:t>
            </a:r>
          </a:p>
          <a:p>
            <a:pPr marL="285750" indent="-285750">
              <a:buFontTx/>
              <a:buChar char="-"/>
            </a:pPr>
            <a:r>
              <a:rPr lang="nl-BE" b="0" dirty="0" err="1"/>
              <a:t>Each</a:t>
            </a:r>
            <a:r>
              <a:rPr lang="nl-BE" b="0" dirty="0"/>
              <a:t> have </a:t>
            </a:r>
            <a:r>
              <a:rPr lang="nl-BE" b="0" dirty="0" err="1"/>
              <a:t>an</a:t>
            </a:r>
            <a:r>
              <a:rPr lang="nl-BE" b="0" dirty="0"/>
              <a:t> explicit </a:t>
            </a:r>
            <a:r>
              <a:rPr lang="nl-BE" b="0" dirty="0" err="1"/>
              <a:t>role</a:t>
            </a:r>
            <a:endParaRPr lang="nl-BE" b="0" dirty="0"/>
          </a:p>
          <a:p>
            <a:pPr marL="285750" indent="-285750">
              <a:buFontTx/>
              <a:buChar char="-"/>
            </a:pPr>
            <a:r>
              <a:rPr lang="nl-BE" b="0" dirty="0"/>
              <a:t>T</a:t>
            </a:r>
            <a:r>
              <a:rPr lang="en-US" b="0" dirty="0"/>
              <a:t>wo perspectives provide a broader look at the empowering aim of social work</a:t>
            </a:r>
          </a:p>
          <a:p>
            <a:pPr marL="285750" indent="-285750">
              <a:buFontTx/>
              <a:buChar char="-"/>
            </a:pPr>
            <a:r>
              <a:rPr lang="en-US" b="0" dirty="0"/>
              <a:t>The combination of practical professional knowledge and experience-based knowledge (of the service user) is an important added value </a:t>
            </a:r>
            <a:endParaRPr lang="nl-BE" b="0" dirty="0"/>
          </a:p>
          <a:p>
            <a:pPr marL="285750" indent="-285750">
              <a:buFontTx/>
              <a:buChar char="-"/>
            </a:pPr>
            <a:r>
              <a:rPr lang="nl-BE" b="0" dirty="0"/>
              <a:t>Central </a:t>
            </a:r>
            <a:r>
              <a:rPr lang="nl-BE" b="0" dirty="0" err="1"/>
              <a:t>theme</a:t>
            </a:r>
            <a:r>
              <a:rPr lang="nl-BE" b="0" dirty="0"/>
              <a:t> of course = </a:t>
            </a:r>
            <a:r>
              <a:rPr lang="nl-BE" b="0" dirty="0" err="1"/>
              <a:t>connection</a:t>
            </a:r>
            <a:r>
              <a:rPr lang="nl-BE" b="0" dirty="0"/>
              <a:t> </a:t>
            </a:r>
            <a:r>
              <a:rPr lang="nl-BE" b="0" dirty="0" err="1"/>
              <a:t>and</a:t>
            </a:r>
            <a:r>
              <a:rPr lang="nl-BE" b="0" dirty="0"/>
              <a:t> </a:t>
            </a:r>
            <a:r>
              <a:rPr lang="nl-BE" b="0" dirty="0" err="1"/>
              <a:t>relationship</a:t>
            </a:r>
            <a:r>
              <a:rPr lang="nl-BE" b="0" dirty="0"/>
              <a:t> </a:t>
            </a:r>
            <a:r>
              <a:rPr lang="nl-BE" b="0" dirty="0" err="1"/>
              <a:t>based</a:t>
            </a:r>
            <a:r>
              <a:rPr lang="nl-BE" b="0" dirty="0"/>
              <a:t> on trust </a:t>
            </a:r>
            <a:r>
              <a:rPr lang="nl-BE" b="0" dirty="0" err="1"/>
              <a:t>and</a:t>
            </a:r>
            <a:r>
              <a:rPr lang="nl-BE" b="0" dirty="0"/>
              <a:t> respect </a:t>
            </a:r>
          </a:p>
          <a:p>
            <a:pPr marL="285750" indent="-285750">
              <a:buFontTx/>
              <a:buChar char="-"/>
            </a:pPr>
            <a:r>
              <a:rPr lang="nl-BE" b="0" dirty="0"/>
              <a:t>Service user </a:t>
            </a:r>
            <a:r>
              <a:rPr lang="nl-BE" b="0" dirty="0" err="1"/>
              <a:t>gives</a:t>
            </a:r>
            <a:r>
              <a:rPr lang="nl-BE" b="0" dirty="0"/>
              <a:t> </a:t>
            </a:r>
            <a:r>
              <a:rPr lang="nl-BE" b="0" dirty="0" err="1"/>
              <a:t>an</a:t>
            </a:r>
            <a:r>
              <a:rPr lang="nl-BE" b="0" dirty="0"/>
              <a:t> </a:t>
            </a:r>
            <a:r>
              <a:rPr lang="nl-BE" b="0" dirty="0" err="1"/>
              <a:t>insight</a:t>
            </a:r>
            <a:r>
              <a:rPr lang="nl-BE" b="0" dirty="0"/>
              <a:t> in his story, his </a:t>
            </a:r>
            <a:r>
              <a:rPr lang="nl-BE" b="0" dirty="0" err="1"/>
              <a:t>vulnerabilities</a:t>
            </a:r>
            <a:endParaRPr lang="nl-BE" b="0" dirty="0"/>
          </a:p>
          <a:p>
            <a:pPr marL="285750" indent="-285750">
              <a:buFontTx/>
              <a:buChar char="-"/>
            </a:pPr>
            <a:r>
              <a:rPr lang="nl-BE" b="0" dirty="0" err="1"/>
              <a:t>Students</a:t>
            </a:r>
            <a:r>
              <a:rPr lang="nl-BE" b="0" dirty="0"/>
              <a:t> make </a:t>
            </a:r>
            <a:r>
              <a:rPr lang="nl-BE" b="0" dirty="0" err="1"/>
              <a:t>their</a:t>
            </a:r>
            <a:r>
              <a:rPr lang="nl-BE" b="0" dirty="0"/>
              <a:t> </a:t>
            </a:r>
            <a:r>
              <a:rPr lang="nl-BE" b="0" dirty="0" err="1"/>
              <a:t>genogram</a:t>
            </a:r>
            <a:r>
              <a:rPr lang="nl-BE" b="0" dirty="0"/>
              <a:t> </a:t>
            </a:r>
            <a:r>
              <a:rPr lang="nl-BE" b="0" dirty="0" err="1"/>
              <a:t>and</a:t>
            </a:r>
            <a:r>
              <a:rPr lang="nl-BE" b="0" dirty="0"/>
              <a:t> </a:t>
            </a:r>
            <a:r>
              <a:rPr lang="nl-BE" b="0" dirty="0" err="1"/>
              <a:t>reflect</a:t>
            </a:r>
            <a:r>
              <a:rPr lang="nl-BE" b="0" dirty="0"/>
              <a:t> on </a:t>
            </a:r>
            <a:r>
              <a:rPr lang="nl-BE" b="0" dirty="0" err="1"/>
              <a:t>their</a:t>
            </a:r>
            <a:r>
              <a:rPr lang="nl-BE" b="0" dirty="0"/>
              <a:t> </a:t>
            </a:r>
            <a:r>
              <a:rPr lang="nl-BE" b="0" dirty="0" err="1"/>
              <a:t>own</a:t>
            </a:r>
            <a:r>
              <a:rPr lang="nl-BE" b="0" dirty="0"/>
              <a:t> family </a:t>
            </a:r>
            <a:r>
              <a:rPr lang="nl-BE" b="0" dirty="0" err="1"/>
              <a:t>connections</a:t>
            </a:r>
            <a:r>
              <a:rPr lang="nl-BE" b="0" dirty="0"/>
              <a:t> </a:t>
            </a:r>
            <a:r>
              <a:rPr lang="nl-BE" b="0" dirty="0" err="1"/>
              <a:t>and</a:t>
            </a:r>
            <a:r>
              <a:rPr lang="nl-BE" b="0" dirty="0"/>
              <a:t> </a:t>
            </a:r>
            <a:r>
              <a:rPr lang="nl-BE" b="0" dirty="0" err="1"/>
              <a:t>vulnerabilities</a:t>
            </a:r>
            <a:endParaRPr lang="nl-BE" b="0" dirty="0"/>
          </a:p>
          <a:p>
            <a:pPr marL="285750" indent="-285750">
              <a:buFontTx/>
              <a:buChar char="-"/>
            </a:pPr>
            <a:endParaRPr lang="nl-BE" b="0" dirty="0"/>
          </a:p>
          <a:p>
            <a:pPr marL="285750" indent="-285750">
              <a:buFontTx/>
              <a:buChar char="-"/>
            </a:pPr>
            <a:endParaRPr lang="nl-BE" b="0" dirty="0"/>
          </a:p>
          <a:p>
            <a:pPr marL="285750" indent="-285750">
              <a:buFontTx/>
              <a:buChar char="-"/>
            </a:pP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35356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lecturer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expert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err="1"/>
              <a:t>tell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cooperation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BE" sz="1600" b="0" dirty="0" err="1"/>
              <a:t>Working</a:t>
            </a:r>
            <a:r>
              <a:rPr lang="nl-BE" sz="1600" b="0" dirty="0"/>
              <a:t> on a </a:t>
            </a:r>
            <a:r>
              <a:rPr lang="nl-BE" sz="1600" b="0" dirty="0" err="1"/>
              <a:t>client</a:t>
            </a:r>
            <a:r>
              <a:rPr lang="nl-BE" sz="1600" b="0" dirty="0"/>
              <a:t> case, </a:t>
            </a:r>
            <a:r>
              <a:rPr lang="nl-BE" sz="1600" b="0" dirty="0" err="1"/>
              <a:t>starting</a:t>
            </a:r>
            <a:r>
              <a:rPr lang="nl-BE" sz="1600" b="0" dirty="0"/>
              <a:t> a counseling</a:t>
            </a:r>
          </a:p>
          <a:p>
            <a:pPr marL="642938" lvl="1" indent="-285750">
              <a:buFontTx/>
              <a:buChar char="-"/>
            </a:pPr>
            <a:r>
              <a:rPr lang="nl-BE" sz="1600" dirty="0" err="1"/>
              <a:t>Role</a:t>
            </a:r>
            <a:r>
              <a:rPr lang="nl-BE" sz="1600" dirty="0"/>
              <a:t> </a:t>
            </a:r>
            <a:r>
              <a:rPr lang="nl-BE" sz="1600" dirty="0" err="1"/>
              <a:t>playing</a:t>
            </a:r>
            <a:r>
              <a:rPr lang="nl-BE" sz="1600" dirty="0"/>
              <a:t> </a:t>
            </a:r>
          </a:p>
          <a:p>
            <a:pPr marL="642938" lvl="1" indent="-285750">
              <a:buFontTx/>
              <a:buChar char="-"/>
            </a:pPr>
            <a:r>
              <a:rPr lang="nl-BE" sz="1600" b="0" dirty="0"/>
              <a:t>Student as </a:t>
            </a:r>
            <a:r>
              <a:rPr lang="nl-BE" sz="1600" b="0" dirty="0" err="1"/>
              <a:t>social</a:t>
            </a:r>
            <a:r>
              <a:rPr lang="nl-BE" sz="1600" b="0" dirty="0"/>
              <a:t> </a:t>
            </a:r>
            <a:r>
              <a:rPr lang="nl-BE" sz="1600" b="0" dirty="0" err="1"/>
              <a:t>worker</a:t>
            </a:r>
            <a:r>
              <a:rPr lang="nl-BE" sz="1600" b="0" dirty="0"/>
              <a:t> </a:t>
            </a:r>
            <a:r>
              <a:rPr lang="nl-BE" sz="1600" b="0" dirty="0" err="1"/>
              <a:t>and</a:t>
            </a:r>
            <a:r>
              <a:rPr lang="nl-BE" sz="1600" b="0" dirty="0"/>
              <a:t> </a:t>
            </a:r>
            <a:r>
              <a:rPr lang="nl-BE" sz="1600" b="0" dirty="0" err="1"/>
              <a:t>client</a:t>
            </a:r>
            <a:endParaRPr lang="nl-BE" sz="1600" b="0" dirty="0"/>
          </a:p>
          <a:p>
            <a:pPr marL="642938" lvl="1" indent="-285750">
              <a:buFontTx/>
              <a:buChar char="-"/>
            </a:pPr>
            <a:r>
              <a:rPr lang="nl-BE" sz="1600" dirty="0" err="1"/>
              <a:t>Lecturer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service user </a:t>
            </a:r>
            <a:r>
              <a:rPr lang="nl-BE" sz="1600" dirty="0" err="1"/>
              <a:t>give</a:t>
            </a:r>
            <a:r>
              <a:rPr lang="nl-BE" sz="1600" dirty="0"/>
              <a:t> feedback </a:t>
            </a:r>
            <a:r>
              <a:rPr lang="nl-BE" sz="1600" dirty="0" err="1"/>
              <a:t>from</a:t>
            </a:r>
            <a:r>
              <a:rPr lang="nl-BE" sz="1600" dirty="0"/>
              <a:t> </a:t>
            </a:r>
            <a:r>
              <a:rPr lang="nl-BE" sz="1600" dirty="0" err="1"/>
              <a:t>own</a:t>
            </a:r>
            <a:r>
              <a:rPr lang="nl-BE" sz="1600" dirty="0"/>
              <a:t> </a:t>
            </a:r>
            <a:r>
              <a:rPr lang="nl-BE" sz="1600" dirty="0" err="1"/>
              <a:t>perspective</a:t>
            </a:r>
            <a:endParaRPr lang="nl-BE" sz="1600" dirty="0"/>
          </a:p>
          <a:p>
            <a:pPr marL="285750" indent="-285750">
              <a:buFontTx/>
              <a:buChar char="-"/>
            </a:pPr>
            <a:endParaRPr lang="nl-BE" sz="1600" b="0" dirty="0"/>
          </a:p>
          <a:p>
            <a:pPr marL="285750" indent="-285750">
              <a:buFontTx/>
              <a:buChar char="-"/>
            </a:pPr>
            <a:r>
              <a:rPr lang="en-US" sz="1600" b="0" dirty="0"/>
              <a:t>Co-training requires an investment in  :</a:t>
            </a:r>
          </a:p>
          <a:p>
            <a:pPr marL="642938" lvl="1" indent="-285750">
              <a:buFontTx/>
              <a:buChar char="-"/>
            </a:pPr>
            <a:r>
              <a:rPr lang="en-US" sz="1600" b="0" dirty="0"/>
              <a:t>a collaborative relationship</a:t>
            </a:r>
          </a:p>
          <a:p>
            <a:pPr marL="642938" lvl="1" indent="-285750">
              <a:buFontTx/>
              <a:buChar char="-"/>
            </a:pPr>
            <a:r>
              <a:rPr lang="en-US" sz="1600" b="0" dirty="0"/>
              <a:t>alignment of each other’s role</a:t>
            </a:r>
          </a:p>
          <a:p>
            <a:pPr marL="642938" lvl="1" indent="-285750">
              <a:buFontTx/>
              <a:buChar char="-"/>
            </a:pPr>
            <a:r>
              <a:rPr lang="en-US" sz="1600" b="0" dirty="0"/>
              <a:t>mutual defining of the content of the training course </a:t>
            </a:r>
            <a:endParaRPr lang="nl-BE" sz="1400" b="0" dirty="0"/>
          </a:p>
          <a:p>
            <a:pPr marL="642938" lvl="1" indent="-285750">
              <a:buFontTx/>
              <a:buChar char="-"/>
            </a:pP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388058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lecturer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expert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err="1"/>
              <a:t>tell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cooperation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68" y="2155697"/>
            <a:ext cx="3237832" cy="2652590"/>
          </a:xfr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678680" y="2597944"/>
            <a:ext cx="4038600" cy="2545556"/>
          </a:xfrm>
        </p:spPr>
        <p:txBody>
          <a:bodyPr/>
          <a:lstStyle/>
          <a:p>
            <a:r>
              <a:rPr lang="nl-BE" sz="1800" b="0" i="1" dirty="0"/>
              <a:t>“We </a:t>
            </a:r>
            <a:r>
              <a:rPr lang="nl-BE" sz="1800" b="0" i="1" dirty="0" err="1"/>
              <a:t>were</a:t>
            </a:r>
            <a:r>
              <a:rPr lang="nl-BE" sz="1800" b="0" i="1" dirty="0"/>
              <a:t> </a:t>
            </a:r>
            <a:r>
              <a:rPr lang="nl-BE" sz="1800" b="0" i="1" dirty="0" err="1"/>
              <a:t>all</a:t>
            </a:r>
            <a:r>
              <a:rPr lang="nl-BE" sz="1800" b="0" i="1" dirty="0"/>
              <a:t> part of </a:t>
            </a:r>
            <a:r>
              <a:rPr lang="nl-BE" sz="1800" b="0" i="1" dirty="0" err="1"/>
              <a:t>the</a:t>
            </a:r>
            <a:r>
              <a:rPr lang="nl-BE" sz="1800" b="0" i="1" dirty="0"/>
              <a:t> </a:t>
            </a:r>
            <a:r>
              <a:rPr lang="nl-BE" sz="1800" b="0" i="1" dirty="0" err="1"/>
              <a:t>group</a:t>
            </a:r>
            <a:r>
              <a:rPr lang="nl-BE" sz="1800" b="0" i="1" dirty="0"/>
              <a:t>.  </a:t>
            </a:r>
            <a:r>
              <a:rPr lang="nl-BE" sz="1800" b="0" i="1" dirty="0" err="1"/>
              <a:t>Lecturer</a:t>
            </a:r>
            <a:r>
              <a:rPr lang="nl-BE" sz="1800" b="0" i="1" dirty="0"/>
              <a:t>, service user </a:t>
            </a:r>
            <a:r>
              <a:rPr lang="nl-BE" sz="1800" b="0" i="1" dirty="0" err="1"/>
              <a:t>and</a:t>
            </a:r>
            <a:r>
              <a:rPr lang="nl-BE" sz="1800" b="0" i="1" dirty="0"/>
              <a:t> </a:t>
            </a:r>
            <a:r>
              <a:rPr lang="nl-BE" sz="1800" b="0" i="1" dirty="0" err="1"/>
              <a:t>students</a:t>
            </a:r>
            <a:r>
              <a:rPr lang="nl-BE" sz="1800" b="0" i="1" dirty="0"/>
              <a:t>. </a:t>
            </a:r>
            <a:r>
              <a:rPr lang="nl-BE" sz="1800" b="0" i="1" dirty="0" err="1"/>
              <a:t>All</a:t>
            </a:r>
            <a:r>
              <a:rPr lang="nl-BE" sz="1800" b="0" i="1" dirty="0"/>
              <a:t> </a:t>
            </a:r>
            <a:r>
              <a:rPr lang="nl-BE" sz="1800" b="0" i="1" dirty="0" err="1"/>
              <a:t>people</a:t>
            </a:r>
            <a:r>
              <a:rPr lang="nl-BE" sz="1800" b="0" i="1" dirty="0"/>
              <a:t> </a:t>
            </a:r>
            <a:r>
              <a:rPr lang="nl-BE" sz="1800" b="0" i="1" dirty="0" err="1"/>
              <a:t>with</a:t>
            </a:r>
            <a:r>
              <a:rPr lang="nl-BE" sz="1800" b="0" i="1" dirty="0"/>
              <a:t> </a:t>
            </a:r>
            <a:r>
              <a:rPr lang="nl-BE" sz="1800" b="0" i="1" dirty="0" err="1"/>
              <a:t>their</a:t>
            </a:r>
            <a:r>
              <a:rPr lang="nl-BE" sz="1800" b="0" i="1" dirty="0"/>
              <a:t> </a:t>
            </a:r>
            <a:r>
              <a:rPr lang="nl-BE" sz="1800" b="0" i="1" dirty="0" err="1"/>
              <a:t>own</a:t>
            </a:r>
            <a:r>
              <a:rPr lang="nl-BE" sz="1800" b="0" i="1" dirty="0"/>
              <a:t> story, </a:t>
            </a:r>
            <a:r>
              <a:rPr lang="nl-BE" sz="1800" b="0" i="1" dirty="0" err="1"/>
              <a:t>vulnerabilities</a:t>
            </a:r>
            <a:r>
              <a:rPr lang="nl-BE" sz="1800" b="0" i="1" dirty="0"/>
              <a:t>, but </a:t>
            </a:r>
            <a:r>
              <a:rPr lang="nl-BE" sz="1800" b="0" i="1" dirty="0" err="1"/>
              <a:t>with</a:t>
            </a:r>
            <a:r>
              <a:rPr lang="nl-BE" sz="1800" b="0" i="1" dirty="0"/>
              <a:t> a lot of </a:t>
            </a:r>
            <a:r>
              <a:rPr lang="nl-BE" sz="1800" b="0" i="1" dirty="0" err="1"/>
              <a:t>similarities</a:t>
            </a:r>
            <a:r>
              <a:rPr lang="nl-BE" sz="1800" b="0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0836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Bind-Kracht</a:t>
            </a:r>
            <a:r>
              <a:rPr lang="nl-BE" dirty="0"/>
              <a:t> coaches </a:t>
            </a:r>
            <a:r>
              <a:rPr lang="nl-BE" dirty="0" err="1"/>
              <a:t>join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dialogue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86" y="1245921"/>
            <a:ext cx="2103132" cy="1682506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547" y="1245921"/>
            <a:ext cx="2087075" cy="16696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51" y="1231854"/>
            <a:ext cx="2104659" cy="16837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86" y="2987191"/>
            <a:ext cx="2156637" cy="17254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756" y="1245921"/>
            <a:ext cx="2087076" cy="166966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014" y="2987192"/>
            <a:ext cx="2156637" cy="17254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7" r="10378"/>
          <a:stretch/>
        </p:blipFill>
        <p:spPr>
          <a:xfrm>
            <a:off x="4677642" y="3081213"/>
            <a:ext cx="2109637" cy="1631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7" r="32192" b="16443"/>
          <a:stretch/>
        </p:blipFill>
        <p:spPr>
          <a:xfrm>
            <a:off x="6892270" y="3081213"/>
            <a:ext cx="2074985" cy="1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9885" y="3524885"/>
            <a:ext cx="6684195" cy="1601954"/>
          </a:xfrm>
        </p:spPr>
        <p:txBody>
          <a:bodyPr/>
          <a:lstStyle/>
          <a:p>
            <a:pPr algn="ctr"/>
            <a:r>
              <a:rPr lang="en-US" sz="1600" b="0" dirty="0"/>
              <a:t>Bind-</a:t>
            </a:r>
            <a:r>
              <a:rPr lang="en-US" sz="1600" b="0" dirty="0" err="1"/>
              <a:t>Kracht</a:t>
            </a:r>
            <a:r>
              <a:rPr lang="en-US" sz="1600" b="0" dirty="0"/>
              <a:t>, Karel de Grote University College </a:t>
            </a:r>
            <a:br>
              <a:rPr lang="en-US" sz="1600" b="0" dirty="0"/>
            </a:br>
            <a:r>
              <a:rPr lang="en-US" sz="1600" b="0" dirty="0" err="1"/>
              <a:t>Brusselstraat</a:t>
            </a:r>
            <a:r>
              <a:rPr lang="en-US" sz="1600" b="0" dirty="0"/>
              <a:t> 45, 2018 Antwerp, Belgium T 0032 3 613 18 18   www.bindkracht.be</a:t>
            </a:r>
            <a:br>
              <a:rPr lang="en-US" sz="1600" b="0" dirty="0"/>
            </a:br>
            <a:r>
              <a:rPr lang="en-US" sz="1600" b="0" dirty="0"/>
              <a:t>coordinator </a:t>
            </a:r>
            <a:r>
              <a:rPr lang="en-US" sz="1600" b="0" dirty="0">
                <a:hlinkClick r:id="rId3"/>
              </a:rPr>
              <a:t>kristel.driessens@kdg.be</a:t>
            </a: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/>
              <a:t>researcher in ESF-project: </a:t>
            </a:r>
            <a:r>
              <a:rPr lang="en-US" sz="1600" b="0" dirty="0">
                <a:hlinkClick r:id="rId4"/>
              </a:rPr>
              <a:t>Vicky.lyssens-danneboom@kdg.be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>Lecturer of </a:t>
            </a:r>
            <a:r>
              <a:rPr lang="en-US" sz="1600" b="0" dirty="0" err="1"/>
              <a:t>KdG</a:t>
            </a:r>
            <a:r>
              <a:rPr lang="en-US" sz="1600" b="0" dirty="0"/>
              <a:t> (social work): </a:t>
            </a:r>
            <a:r>
              <a:rPr lang="en-US" sz="1600" b="0" dirty="0">
                <a:hlinkClick r:id="rId5"/>
              </a:rPr>
              <a:t>Wendy.peeters@kdg.be</a:t>
            </a:r>
            <a:r>
              <a:rPr lang="en-US" sz="1600" b="0" dirty="0"/>
              <a:t/>
            </a:r>
            <a:br>
              <a:rPr lang="en-US" sz="1600" b="0" dirty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90" y="1333335"/>
            <a:ext cx="7147833" cy="220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051" y="3041483"/>
            <a:ext cx="21161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14311" y="625193"/>
            <a:ext cx="847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Driessens, K., McLaughlin, H. &amp; van Doorn, L. (2016). The Meaningful Involvement of Service Users in Social Work Education: Examples from Belgium and The Netherlands, Social Work Education, </a:t>
            </a:r>
            <a:r>
              <a:rPr lang="nl-NL" sz="1600" dirty="0"/>
              <a:t>35(7): 739-751.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125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605" y="619809"/>
            <a:ext cx="6684195" cy="43281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605" y="1052623"/>
            <a:ext cx="7790504" cy="396569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b="0" dirty="0"/>
              <a:t>Transnational ESF project </a:t>
            </a:r>
          </a:p>
          <a:p>
            <a:pPr marL="642938" lvl="1" indent="-285750">
              <a:buFontTx/>
              <a:buChar char="-"/>
            </a:pPr>
            <a:r>
              <a:rPr lang="en-US" dirty="0"/>
              <a:t>Background</a:t>
            </a:r>
          </a:p>
          <a:p>
            <a:pPr marL="642938" lvl="1" indent="-285750">
              <a:buFontTx/>
              <a:buChar char="-"/>
            </a:pPr>
            <a:r>
              <a:rPr lang="en-US" b="0" dirty="0"/>
              <a:t>To a Tr</a:t>
            </a:r>
            <a:r>
              <a:rPr lang="en-US" dirty="0"/>
              <a:t>ansnational research project</a:t>
            </a:r>
            <a:endParaRPr lang="en-US" b="0" dirty="0"/>
          </a:p>
          <a:p>
            <a:pPr marL="820738" lvl="2" indent="-285750">
              <a:buFontTx/>
              <a:buChar char="-"/>
            </a:pPr>
            <a:r>
              <a:rPr lang="en-US" dirty="0"/>
              <a:t>Research questions</a:t>
            </a:r>
          </a:p>
          <a:p>
            <a:pPr marL="820738" lvl="2" indent="-285750">
              <a:buFontTx/>
              <a:buChar char="-"/>
            </a:pPr>
            <a:r>
              <a:rPr lang="en-US" dirty="0"/>
              <a:t>Methodology</a:t>
            </a:r>
          </a:p>
          <a:p>
            <a:pPr marL="820738" lvl="2" indent="-285750">
              <a:buFontTx/>
              <a:buChar char="-"/>
            </a:pPr>
            <a:r>
              <a:rPr lang="en-US" b="0" dirty="0"/>
              <a:t>Objectives</a:t>
            </a:r>
          </a:p>
          <a:p>
            <a:pPr marL="285750" indent="-285750">
              <a:buFontTx/>
              <a:buChar char="-"/>
            </a:pPr>
            <a:r>
              <a:rPr lang="en-US" b="0" dirty="0"/>
              <a:t>Models developed by the project partners</a:t>
            </a:r>
          </a:p>
          <a:p>
            <a:pPr marL="642938" lvl="1" indent="-285750">
              <a:buFontTx/>
              <a:buChar char="-"/>
            </a:pPr>
            <a:r>
              <a:rPr lang="en-US" dirty="0"/>
              <a:t>Belgium: Working in tandem in a course: Bind-</a:t>
            </a:r>
            <a:r>
              <a:rPr lang="en-US" dirty="0" err="1"/>
              <a:t>Kracht</a:t>
            </a:r>
            <a:r>
              <a:rPr lang="en-US" dirty="0"/>
              <a:t> at the Karel de Grote University college</a:t>
            </a:r>
          </a:p>
          <a:p>
            <a:pPr marL="642938" lvl="1" indent="-285750">
              <a:buFontTx/>
              <a:buChar char="-"/>
            </a:pPr>
            <a:r>
              <a:rPr lang="en-US" b="0" dirty="0"/>
              <a:t>Sweden: </a:t>
            </a:r>
          </a:p>
          <a:p>
            <a:pPr marL="1006475" lvl="3" indent="-285750">
              <a:buFontTx/>
              <a:buChar char="-"/>
            </a:pPr>
            <a:r>
              <a:rPr lang="en-US" sz="1100" b="0" dirty="0"/>
              <a:t>Service Users as students in the </a:t>
            </a:r>
            <a:r>
              <a:rPr lang="en-US" sz="1100" b="0" dirty="0" err="1"/>
              <a:t>Mobilisation</a:t>
            </a:r>
            <a:r>
              <a:rPr lang="en-US" sz="1100" b="0" dirty="0"/>
              <a:t> cours</a:t>
            </a:r>
            <a:r>
              <a:rPr lang="en-US" sz="1100" dirty="0"/>
              <a:t>e of </a:t>
            </a:r>
            <a:r>
              <a:rPr lang="en-US" sz="1100" b="0" dirty="0"/>
              <a:t>Lund University </a:t>
            </a:r>
          </a:p>
          <a:p>
            <a:pPr marL="1006475" lvl="3" indent="-285750">
              <a:buFontTx/>
              <a:buChar char="-"/>
            </a:pPr>
            <a:r>
              <a:rPr lang="en-US" sz="1100" dirty="0"/>
              <a:t>Service Users as peer-researchers</a:t>
            </a:r>
            <a:endParaRPr lang="en-US" sz="1100" b="0" dirty="0"/>
          </a:p>
          <a:p>
            <a:pPr marL="285750" indent="-285750">
              <a:buFontTx/>
              <a:buChar char="-"/>
            </a:pPr>
            <a:r>
              <a:rPr lang="en-US" b="0" dirty="0"/>
              <a:t>Search for inspiring practices</a:t>
            </a:r>
          </a:p>
          <a:p>
            <a:pPr marL="285750" indent="-285750">
              <a:buFontTx/>
              <a:buChar char="-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585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633" y="2329816"/>
            <a:ext cx="7178259" cy="1021556"/>
          </a:xfrm>
        </p:spPr>
        <p:txBody>
          <a:bodyPr/>
          <a:lstStyle/>
          <a:p>
            <a:r>
              <a:rPr lang="nl-BE" dirty="0"/>
              <a:t>Search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inspiring</a:t>
            </a:r>
            <a:r>
              <a:rPr lang="nl-BE" dirty="0"/>
              <a:t> </a:t>
            </a:r>
            <a:r>
              <a:rPr lang="nl-BE" dirty="0" err="1"/>
              <a:t>practices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528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576" y="545381"/>
            <a:ext cx="6684195" cy="677363"/>
          </a:xfrm>
        </p:spPr>
        <p:txBody>
          <a:bodyPr/>
          <a:lstStyle/>
          <a:p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practices</a:t>
            </a:r>
            <a:r>
              <a:rPr lang="nl-BE" dirty="0"/>
              <a:t> criteria: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10" y="1222744"/>
            <a:ext cx="7790504" cy="34578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It has been existing for at least two academic years </a:t>
            </a:r>
            <a:endParaRPr lang="nl-BE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It can be made sustainable</a:t>
            </a:r>
            <a:endParaRPr lang="nl-BE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It focuses on the inclusion of socially vulnerable groups (such as people living in poverty, (former) homeless people, psychiatric patients, ...)</a:t>
            </a:r>
            <a:endParaRPr lang="nl-BE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It provides opportunities for vision widening, mutual learning and respectful cooperation through dialogue and partnership</a:t>
            </a:r>
            <a:endParaRPr lang="nl-BE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Resulting in: </a:t>
            </a:r>
            <a:endParaRPr lang="nl-BE" b="0" dirty="0"/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Reduction of prejudice</a:t>
            </a:r>
            <a:endParaRPr lang="nl-BE" sz="1400" dirty="0"/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Acknowledgement of the importance of the client’s perspective in social work</a:t>
            </a:r>
            <a:endParaRPr lang="nl-BE" sz="1400" dirty="0"/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Collective knowledge production</a:t>
            </a:r>
            <a:endParaRPr lang="nl-BE" sz="1400" dirty="0"/>
          </a:p>
          <a:p>
            <a:r>
              <a:rPr lang="en-US" b="0" dirty="0"/>
              <a:t> </a:t>
            </a:r>
            <a:endParaRPr lang="nl-BE" b="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6292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605" y="619809"/>
            <a:ext cx="6684195" cy="634833"/>
          </a:xfrm>
        </p:spPr>
        <p:txBody>
          <a:bodyPr/>
          <a:lstStyle/>
          <a:p>
            <a:r>
              <a:rPr lang="nl-BE" dirty="0"/>
              <a:t>Call </a:t>
            </a:r>
            <a:r>
              <a:rPr lang="nl-BE" dirty="0" err="1"/>
              <a:t>for</a:t>
            </a:r>
            <a:r>
              <a:rPr lang="nl-BE" dirty="0"/>
              <a:t> abstracts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10" y="1371600"/>
            <a:ext cx="7790504" cy="330901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b="0" dirty="0"/>
              <a:t>If your model meets the abovementioned criteria </a:t>
            </a:r>
          </a:p>
          <a:p>
            <a:pPr marL="285750" indent="-285750">
              <a:buFontTx/>
              <a:buChar char="-"/>
            </a:pPr>
            <a:r>
              <a:rPr lang="en-US" b="0" dirty="0"/>
              <a:t>If you wish to take part in this research project</a:t>
            </a:r>
          </a:p>
          <a:p>
            <a:endParaRPr lang="en-US" b="0" dirty="0"/>
          </a:p>
          <a:p>
            <a:r>
              <a:rPr lang="en-US" b="0" dirty="0"/>
              <a:t>Please submit </a:t>
            </a:r>
            <a:r>
              <a:rPr lang="en-US" b="0" u="sng" dirty="0"/>
              <a:t>an abstract</a:t>
            </a:r>
            <a:r>
              <a:rPr lang="en-US" b="0" dirty="0"/>
              <a:t> containing </a:t>
            </a:r>
            <a:r>
              <a:rPr lang="en-US" b="0" u="sng" dirty="0"/>
              <a:t>a description</a:t>
            </a:r>
            <a:r>
              <a:rPr lang="en-US" b="0" dirty="0"/>
              <a:t> of your model of cooperation </a:t>
            </a:r>
          </a:p>
          <a:p>
            <a:r>
              <a:rPr lang="en-US" b="0" dirty="0"/>
              <a:t>(objective of project / background of service users / nature of cooperation)</a:t>
            </a:r>
          </a:p>
          <a:p>
            <a:r>
              <a:rPr lang="en-US" b="0" dirty="0"/>
              <a:t>	</a:t>
            </a:r>
            <a:r>
              <a:rPr lang="en-US" b="0" dirty="0">
                <a:solidFill>
                  <a:schemeClr val="tx2"/>
                </a:solidFill>
              </a:rPr>
              <a:t>- </a:t>
            </a:r>
            <a:r>
              <a:rPr lang="nl-BE" b="0" dirty="0" err="1">
                <a:solidFill>
                  <a:schemeClr val="tx2"/>
                </a:solidFill>
              </a:rPr>
              <a:t>Before</a:t>
            </a:r>
            <a:r>
              <a:rPr lang="nl-BE" b="0" dirty="0">
                <a:solidFill>
                  <a:schemeClr val="tx2"/>
                </a:solidFill>
              </a:rPr>
              <a:t> </a:t>
            </a:r>
            <a:r>
              <a:rPr lang="nl-BE" b="0" dirty="0" err="1">
                <a:solidFill>
                  <a:schemeClr val="tx2"/>
                </a:solidFill>
              </a:rPr>
              <a:t>the</a:t>
            </a:r>
            <a:r>
              <a:rPr lang="nl-BE" b="0" dirty="0">
                <a:solidFill>
                  <a:schemeClr val="tx2"/>
                </a:solidFill>
              </a:rPr>
              <a:t> end of </a:t>
            </a:r>
            <a:r>
              <a:rPr lang="nl-BE" b="0" dirty="0" err="1">
                <a:solidFill>
                  <a:schemeClr val="tx2"/>
                </a:solidFill>
              </a:rPr>
              <a:t>July</a:t>
            </a:r>
            <a:r>
              <a:rPr lang="nl-BE" b="0" dirty="0">
                <a:solidFill>
                  <a:schemeClr val="tx2"/>
                </a:solidFill>
              </a:rPr>
              <a:t> 2017</a:t>
            </a:r>
          </a:p>
          <a:p>
            <a:r>
              <a:rPr lang="nl-BE" b="0" dirty="0">
                <a:solidFill>
                  <a:schemeClr val="tx2"/>
                </a:solidFill>
              </a:rPr>
              <a:t>	- </a:t>
            </a:r>
            <a:r>
              <a:rPr lang="nl-BE" b="0" dirty="0" err="1">
                <a:solidFill>
                  <a:schemeClr val="tx2"/>
                </a:solidFill>
              </a:rPr>
              <a:t>To</a:t>
            </a:r>
            <a:r>
              <a:rPr lang="nl-BE" b="0" dirty="0">
                <a:solidFill>
                  <a:schemeClr val="tx2"/>
                </a:solidFill>
              </a:rPr>
              <a:t> </a:t>
            </a:r>
            <a:r>
              <a:rPr lang="nl-BE" b="0" dirty="0">
                <a:solidFill>
                  <a:schemeClr val="tx2"/>
                </a:solidFill>
                <a:hlinkClick r:id="rId2"/>
              </a:rPr>
              <a:t>Vicky.Lyssens-Danneboom@kdg.be</a:t>
            </a:r>
            <a:r>
              <a:rPr lang="nl-BE" b="0" dirty="0">
                <a:solidFill>
                  <a:schemeClr val="tx2"/>
                </a:solidFill>
              </a:rPr>
              <a:t> </a:t>
            </a:r>
            <a:r>
              <a:rPr lang="nl-BE" b="0" dirty="0" err="1">
                <a:solidFill>
                  <a:schemeClr val="tx2"/>
                </a:solidFill>
              </a:rPr>
              <a:t>and</a:t>
            </a:r>
            <a:r>
              <a:rPr lang="nl-BE" b="0" dirty="0">
                <a:solidFill>
                  <a:schemeClr val="tx2"/>
                </a:solidFill>
              </a:rPr>
              <a:t> </a:t>
            </a:r>
            <a:r>
              <a:rPr lang="nl-BE" b="0" dirty="0">
                <a:solidFill>
                  <a:schemeClr val="tx2"/>
                </a:solidFill>
                <a:hlinkClick r:id="rId3"/>
              </a:rPr>
              <a:t>Arne.Kristiansen@soch.lu.se</a:t>
            </a:r>
            <a:r>
              <a:rPr lang="nl-BE" b="0" dirty="0">
                <a:solidFill>
                  <a:schemeClr val="tx2"/>
                </a:solidFill>
              </a:rPr>
              <a:t> </a:t>
            </a:r>
          </a:p>
          <a:p>
            <a:endParaRPr lang="nl-BE" b="0" dirty="0"/>
          </a:p>
          <a:p>
            <a:r>
              <a:rPr lang="nl-BE" b="0"/>
              <a:t>	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426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0100" y="2981325"/>
            <a:ext cx="7258049" cy="1227260"/>
          </a:xfrm>
        </p:spPr>
        <p:txBody>
          <a:bodyPr/>
          <a:lstStyle/>
          <a:p>
            <a:r>
              <a:rPr lang="en-US" sz="1400" b="0" dirty="0"/>
              <a:t>Bind-</a:t>
            </a:r>
            <a:r>
              <a:rPr lang="en-US" sz="1400" b="0" dirty="0" err="1"/>
              <a:t>Kracht</a:t>
            </a:r>
            <a:r>
              <a:rPr lang="en-US" sz="1400" b="0" dirty="0"/>
              <a:t>, Karel de Grote University College - www.bindkracht.be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	</a:t>
            </a:r>
            <a:r>
              <a:rPr lang="en-US" sz="1400" b="0" dirty="0">
                <a:hlinkClick r:id="rId3"/>
              </a:rPr>
              <a:t>Kristel.Driessens@kdg.be</a:t>
            </a:r>
            <a:r>
              <a:rPr lang="en-US" sz="1400" b="0" dirty="0"/>
              <a:t>  </a:t>
            </a:r>
            <a:r>
              <a:rPr lang="en-US" sz="1400" b="0" dirty="0" err="1"/>
              <a:t>en</a:t>
            </a:r>
            <a:r>
              <a:rPr lang="en-US" sz="1400" b="0" dirty="0"/>
              <a:t> </a:t>
            </a:r>
            <a:r>
              <a:rPr lang="en-US" sz="1400" b="0" dirty="0">
                <a:hlinkClick r:id="rId4"/>
              </a:rPr>
              <a:t>Vicky.Lyssens-Danneboom@kdg.be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 err="1"/>
              <a:t>Mobilisation</a:t>
            </a:r>
            <a:r>
              <a:rPr lang="en-US" sz="1400" b="0" dirty="0"/>
              <a:t> Course and </a:t>
            </a:r>
            <a:r>
              <a:rPr lang="en-US" sz="1400" b="0" dirty="0" err="1"/>
              <a:t>PowerUs</a:t>
            </a:r>
            <a:r>
              <a:rPr lang="en-US" sz="1400" b="0" dirty="0"/>
              <a:t>– University of Lund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	</a:t>
            </a:r>
            <a:r>
              <a:rPr lang="en-US" sz="1400" b="0" dirty="0">
                <a:hlinkClick r:id="rId5"/>
              </a:rPr>
              <a:t>Cecilia.Heule@soch.lu.se</a:t>
            </a:r>
            <a:r>
              <a:rPr lang="en-US" sz="1400" b="0" dirty="0"/>
              <a:t> </a:t>
            </a:r>
            <a:r>
              <a:rPr lang="en-US" sz="1400" b="0" dirty="0" err="1"/>
              <a:t>en</a:t>
            </a:r>
            <a:r>
              <a:rPr lang="en-US" sz="1400" b="0" dirty="0"/>
              <a:t> </a:t>
            </a:r>
            <a:r>
              <a:rPr lang="en-US" sz="1400" b="0" dirty="0">
                <a:hlinkClick r:id="rId6"/>
              </a:rPr>
              <a:t>Arne.Kristiansen@soch.lu.se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2" y="1007836"/>
            <a:ext cx="21161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16" y="801429"/>
            <a:ext cx="3127828" cy="922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169" y="3840478"/>
            <a:ext cx="98298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634" y="2329816"/>
            <a:ext cx="5736320" cy="1021556"/>
          </a:xfrm>
        </p:spPr>
        <p:txBody>
          <a:bodyPr/>
          <a:lstStyle/>
          <a:p>
            <a:r>
              <a:rPr lang="nl-BE" sz="2400" dirty="0" err="1"/>
              <a:t>Transnational</a:t>
            </a:r>
            <a:r>
              <a:rPr lang="nl-BE" sz="2400" dirty="0"/>
              <a:t> ESF-project </a:t>
            </a:r>
            <a:r>
              <a:rPr lang="nl-BE" sz="2000" dirty="0"/>
              <a:t/>
            </a:r>
            <a:br>
              <a:rPr lang="nl-BE" sz="2000" dirty="0"/>
            </a:b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962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Background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10" y="1240971"/>
            <a:ext cx="7790504" cy="328131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b="0" dirty="0"/>
              <a:t>Service user involvement and participation in higher education = increasingly popular methodology </a:t>
            </a:r>
          </a:p>
          <a:p>
            <a:pPr marL="285750" indent="-285750">
              <a:buFontTx/>
              <a:buChar char="-"/>
            </a:pPr>
            <a:r>
              <a:rPr lang="en-GB" b="0" dirty="0"/>
              <a:t>Today: variable practices -&gt;  different social work schools in different countries hold different views </a:t>
            </a:r>
          </a:p>
          <a:p>
            <a:pPr marL="285750" indent="-285750">
              <a:buFontTx/>
              <a:buChar char="-"/>
            </a:pPr>
            <a:r>
              <a:rPr lang="en-GB" b="0" dirty="0"/>
              <a:t>Also: diversity of service users:  poverty, migration, homelessness, youth care, drugs and mental health problems.</a:t>
            </a:r>
          </a:p>
          <a:p>
            <a:pPr marL="285750" indent="-285750">
              <a:buFontTx/>
              <a:buChar char="-"/>
            </a:pPr>
            <a:r>
              <a:rPr lang="en-GB" b="0" dirty="0"/>
              <a:t>Common challenge:  no systematic implementation of service-user involvement in higher education </a:t>
            </a:r>
          </a:p>
          <a:p>
            <a:pPr marL="285750" indent="-285750">
              <a:buFontTx/>
              <a:buChar char="-"/>
            </a:pPr>
            <a:r>
              <a:rPr lang="en-GB" b="0" dirty="0"/>
              <a:t>Therefore: need for a inspiring book (covering themes including basic principles, practicalities, legal and organisational conditions for the participation of service users </a:t>
            </a:r>
            <a:endParaRPr lang="nl-BE" b="0" dirty="0"/>
          </a:p>
          <a:p>
            <a:pPr marL="285750" indent="-285750">
              <a:buFontTx/>
              <a:buChar char="-"/>
            </a:pPr>
            <a:endParaRPr lang="en-GB" b="0" dirty="0"/>
          </a:p>
          <a:p>
            <a:pPr marL="285750" indent="-285750">
              <a:buFontTx/>
              <a:buChar char="-"/>
            </a:pP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22646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To</a:t>
            </a:r>
            <a:r>
              <a:rPr lang="nl-BE" dirty="0"/>
              <a:t> a </a:t>
            </a:r>
            <a:r>
              <a:rPr lang="nl-BE" dirty="0" err="1"/>
              <a:t>transnational</a:t>
            </a:r>
            <a:r>
              <a:rPr lang="nl-BE" dirty="0"/>
              <a:t> ESF 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702" y="1077687"/>
            <a:ext cx="8025783" cy="3664434"/>
          </a:xfrm>
        </p:spPr>
        <p:txBody>
          <a:bodyPr/>
          <a:lstStyle/>
          <a:p>
            <a:pPr marL="0" lvl="1" indent="0">
              <a:spcAft>
                <a:spcPts val="700"/>
              </a:spcAft>
              <a:buNone/>
            </a:pPr>
            <a:r>
              <a:rPr lang="en-GB" sz="1600" b="1" dirty="0"/>
              <a:t>Research questions: </a:t>
            </a:r>
          </a:p>
          <a:p>
            <a:pPr marL="463550" lvl="2" indent="-285750">
              <a:spcAft>
                <a:spcPts val="700"/>
              </a:spcAft>
              <a:buFont typeface="Verdana" panose="020B0604030504040204" pitchFamily="34" charset="0"/>
              <a:buChar char="−"/>
            </a:pPr>
            <a:r>
              <a:rPr lang="en-GB" sz="1400" dirty="0"/>
              <a:t>Which tasks/responsibilities can be taken up by service users?</a:t>
            </a:r>
          </a:p>
          <a:p>
            <a:pPr marL="463550" lvl="2" indent="-285750">
              <a:spcAft>
                <a:spcPts val="700"/>
              </a:spcAft>
              <a:buFont typeface="Verdana" panose="020B0604030504040204" pitchFamily="34" charset="0"/>
              <a:buChar char="−"/>
            </a:pPr>
            <a:r>
              <a:rPr lang="en-GB" sz="1400" dirty="0"/>
              <a:t>Which statutes are possible (job description, competency profile, payment)?</a:t>
            </a:r>
          </a:p>
          <a:p>
            <a:pPr marL="463550" lvl="2" indent="-285750">
              <a:spcAft>
                <a:spcPts val="700"/>
              </a:spcAft>
              <a:buFont typeface="Verdana" panose="020B0604030504040204" pitchFamily="34" charset="0"/>
              <a:buChar char="−"/>
            </a:pPr>
            <a:r>
              <a:rPr lang="en-GB" sz="1400" dirty="0"/>
              <a:t>What are the organisational conditions/ framework necessary to guarantee a high-quality collaboration? </a:t>
            </a:r>
            <a:endParaRPr lang="nl-BE" sz="1400" dirty="0"/>
          </a:p>
          <a:p>
            <a:endParaRPr lang="nl-BE" sz="100" b="0" dirty="0"/>
          </a:p>
          <a:p>
            <a:r>
              <a:rPr lang="nl-BE" sz="1600" dirty="0" err="1"/>
              <a:t>Methodology</a:t>
            </a:r>
            <a:r>
              <a:rPr lang="nl-BE" sz="1600" dirty="0"/>
              <a:t>: </a:t>
            </a:r>
            <a:r>
              <a:rPr lang="en-GB" b="0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b="0" dirty="0"/>
              <a:t>description and thematic analysis of inspiring models of service user involvement in social work education and research</a:t>
            </a:r>
            <a:endParaRPr lang="nl-BE" sz="1600" dirty="0"/>
          </a:p>
          <a:p>
            <a:r>
              <a:rPr lang="nl-BE" b="0" dirty="0"/>
              <a:t> </a:t>
            </a:r>
          </a:p>
          <a:p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27105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4438" y="954176"/>
            <a:ext cx="7790504" cy="3045226"/>
          </a:xfrm>
        </p:spPr>
        <p:txBody>
          <a:bodyPr/>
          <a:lstStyle/>
          <a:p>
            <a:pPr marL="0" lvl="1" indent="0">
              <a:spcAft>
                <a:spcPts val="700"/>
              </a:spcAft>
              <a:buNone/>
            </a:pPr>
            <a:r>
              <a:rPr lang="en-GB" sz="1600" b="1" dirty="0"/>
              <a:t>Objectives:  </a:t>
            </a:r>
            <a:r>
              <a:rPr lang="nl-BE" sz="1600" dirty="0" err="1"/>
              <a:t>developing</a:t>
            </a:r>
            <a:r>
              <a:rPr lang="nl-BE" sz="1600" dirty="0"/>
              <a:t> a </a:t>
            </a:r>
            <a:r>
              <a:rPr lang="nl-BE" sz="1600" dirty="0" err="1"/>
              <a:t>structural</a:t>
            </a:r>
            <a:r>
              <a:rPr lang="nl-BE" sz="1600" dirty="0"/>
              <a:t> base/</a:t>
            </a:r>
            <a:r>
              <a:rPr lang="nl-BE" sz="1600" dirty="0" err="1"/>
              <a:t>anchoring</a:t>
            </a:r>
            <a:r>
              <a:rPr lang="nl-BE" sz="1600" dirty="0"/>
              <a:t> of service-user </a:t>
            </a:r>
            <a:r>
              <a:rPr lang="nl-BE" sz="1600" dirty="0" err="1"/>
              <a:t>involvement</a:t>
            </a:r>
            <a:r>
              <a:rPr lang="nl-BE" sz="1600" dirty="0"/>
              <a:t> in </a:t>
            </a:r>
            <a:r>
              <a:rPr lang="nl-BE" sz="1600" dirty="0" err="1"/>
              <a:t>social</a:t>
            </a:r>
            <a:r>
              <a:rPr lang="nl-BE" sz="1600" dirty="0"/>
              <a:t> </a:t>
            </a:r>
            <a:r>
              <a:rPr lang="nl-BE" sz="1600" dirty="0" err="1"/>
              <a:t>work</a:t>
            </a:r>
            <a:r>
              <a:rPr lang="nl-BE" sz="1600" dirty="0"/>
              <a:t> </a:t>
            </a:r>
            <a:r>
              <a:rPr lang="nl-BE" sz="1600" dirty="0" err="1"/>
              <a:t>education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research</a:t>
            </a:r>
            <a:endParaRPr lang="en-GB" sz="1600" b="1" dirty="0"/>
          </a:p>
          <a:p>
            <a:pPr marL="285750" indent="-285750">
              <a:buFont typeface="Verdana" panose="020B0604030504040204" pitchFamily="34" charset="0"/>
              <a:buChar char="−"/>
            </a:pPr>
            <a:r>
              <a:rPr lang="en-GB" b="0" u="sng" dirty="0"/>
              <a:t>Book with inspiring models of cooperation </a:t>
            </a:r>
            <a:r>
              <a:rPr lang="en-GB" b="0" dirty="0"/>
              <a:t>with service users in education and research</a:t>
            </a:r>
          </a:p>
          <a:p>
            <a:pPr marL="285750" indent="-285750">
              <a:buFont typeface="Verdana" panose="020B0604030504040204" pitchFamily="34" charset="0"/>
              <a:buChar char="−"/>
            </a:pPr>
            <a:r>
              <a:rPr lang="en-GB" b="0" u="sng" dirty="0"/>
              <a:t>Articles</a:t>
            </a:r>
            <a:r>
              <a:rPr lang="en-GB" b="0" dirty="0"/>
              <a:t> in regional (and international) journals of social work </a:t>
            </a:r>
          </a:p>
          <a:p>
            <a:pPr marL="285750" indent="-285750">
              <a:buFont typeface="Verdana" panose="020B0604030504040204" pitchFamily="34" charset="0"/>
              <a:buChar char="−"/>
            </a:pPr>
            <a:r>
              <a:rPr lang="en-GB" b="0" u="sng" dirty="0"/>
              <a:t>National conferences </a:t>
            </a:r>
            <a:r>
              <a:rPr lang="en-GB" b="0" dirty="0"/>
              <a:t>with stakeholders for the presentation of good practices and their outcomes</a:t>
            </a:r>
          </a:p>
          <a:p>
            <a:pPr marL="285750" indent="-285750">
              <a:buFont typeface="Verdana" panose="020B0604030504040204" pitchFamily="34" charset="0"/>
              <a:buChar char="−"/>
            </a:pPr>
            <a:r>
              <a:rPr lang="en-GB" b="0" dirty="0"/>
              <a:t>Presentations at </a:t>
            </a:r>
            <a:r>
              <a:rPr lang="en-GB" b="0" u="sng" dirty="0"/>
              <a:t>international conferences </a:t>
            </a:r>
            <a:r>
              <a:rPr lang="en-GB" b="0" dirty="0"/>
              <a:t>of Social Work</a:t>
            </a:r>
            <a:endParaRPr lang="nl-BE" b="0" dirty="0"/>
          </a:p>
          <a:p>
            <a:pPr marL="285750" indent="-285750">
              <a:buFont typeface="Verdana" panose="020B0604030504040204" pitchFamily="34" charset="0"/>
              <a:buChar char="−"/>
            </a:pPr>
            <a:r>
              <a:rPr lang="en-GB" b="0" u="sng" dirty="0"/>
              <a:t>Policy recommendations </a:t>
            </a:r>
            <a:r>
              <a:rPr lang="en-GB" b="0" dirty="0"/>
              <a:t>concerning the structural integration of service users in education/welfare organisations</a:t>
            </a:r>
            <a:endParaRPr lang="nl-BE" b="0" dirty="0"/>
          </a:p>
          <a:p>
            <a:endParaRPr lang="nl-BE" b="0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dirty="0"/>
              <a:t>29/06/2017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634" y="2329816"/>
            <a:ext cx="5486864" cy="1021556"/>
          </a:xfrm>
        </p:spPr>
        <p:txBody>
          <a:bodyPr/>
          <a:lstStyle/>
          <a:p>
            <a:r>
              <a:rPr lang="nl-BE" sz="2400" dirty="0" err="1"/>
              <a:t>Models</a:t>
            </a:r>
            <a:r>
              <a:rPr lang="nl-BE" sz="2400" dirty="0"/>
              <a:t> </a:t>
            </a:r>
            <a:r>
              <a:rPr lang="nl-BE" sz="2400" dirty="0" err="1"/>
              <a:t>developed</a:t>
            </a:r>
            <a:r>
              <a:rPr lang="nl-BE" sz="2400" dirty="0"/>
              <a:t> </a:t>
            </a:r>
            <a:r>
              <a:rPr lang="nl-BE" sz="2400" dirty="0" err="1"/>
              <a:t>by</a:t>
            </a:r>
            <a:r>
              <a:rPr lang="nl-BE" sz="2400" dirty="0"/>
              <a:t> </a:t>
            </a:r>
            <a:br>
              <a:rPr lang="nl-BE" sz="2400" dirty="0"/>
            </a:br>
            <a:r>
              <a:rPr lang="nl-BE" sz="2400" dirty="0" err="1"/>
              <a:t>the</a:t>
            </a:r>
            <a:r>
              <a:rPr lang="nl-BE" sz="2400" dirty="0"/>
              <a:t> project partners</a:t>
            </a:r>
          </a:p>
        </p:txBody>
      </p:sp>
    </p:spTree>
    <p:extLst>
      <p:ext uri="{BB962C8B-B14F-4D97-AF65-F5344CB8AC3E}">
        <p14:creationId xmlns:p14="http://schemas.microsoft.com/office/powerpoint/2010/main" val="30895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605" y="619809"/>
            <a:ext cx="6684195" cy="517875"/>
          </a:xfrm>
        </p:spPr>
        <p:txBody>
          <a:bodyPr/>
          <a:lstStyle/>
          <a:p>
            <a:r>
              <a:rPr lang="nl-BE" dirty="0" err="1"/>
              <a:t>Core</a:t>
            </a:r>
            <a:r>
              <a:rPr lang="nl-BE" dirty="0"/>
              <a:t> research </a:t>
            </a:r>
            <a:r>
              <a:rPr lang="nl-BE" dirty="0" err="1"/>
              <a:t>group</a:t>
            </a:r>
            <a:r>
              <a:rPr lang="nl-BE" dirty="0"/>
              <a:t> – </a:t>
            </a:r>
            <a:r>
              <a:rPr lang="nl-BE" dirty="0" err="1"/>
              <a:t>financed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ESF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10" y="1212112"/>
            <a:ext cx="8339190" cy="3468500"/>
          </a:xfrm>
        </p:spPr>
        <p:txBody>
          <a:bodyPr/>
          <a:lstStyle/>
          <a:p>
            <a:r>
              <a:rPr lang="en-GB" dirty="0"/>
              <a:t>1. Belgium (Flanders) </a:t>
            </a:r>
          </a:p>
          <a:p>
            <a:r>
              <a:rPr lang="en-GB" b="0" dirty="0"/>
              <a:t>	- Karel de Grote University College – Department of Social Work (Centre of Expertise Strengths Based Social Work</a:t>
            </a:r>
          </a:p>
          <a:p>
            <a:pPr marL="177800" lvl="1" indent="0">
              <a:buNone/>
            </a:pPr>
            <a:r>
              <a:rPr lang="en-GB" sz="1400" dirty="0"/>
              <a:t>	- Bind-</a:t>
            </a:r>
            <a:r>
              <a:rPr lang="en-GB" sz="1400" dirty="0" err="1"/>
              <a:t>Kracht</a:t>
            </a:r>
            <a:r>
              <a:rPr lang="en-GB" sz="1400" dirty="0"/>
              <a:t> “Strength of Ties”</a:t>
            </a:r>
          </a:p>
          <a:p>
            <a:endParaRPr lang="en-GB" dirty="0"/>
          </a:p>
          <a:p>
            <a:r>
              <a:rPr lang="en-GB" dirty="0"/>
              <a:t>2. Sweden (Lund)</a:t>
            </a:r>
          </a:p>
          <a:p>
            <a:r>
              <a:rPr lang="en-GB" b="0" dirty="0"/>
              <a:t>	- Social Work – University of Lund – Mobilisation Course (Partner of </a:t>
            </a:r>
            <a:r>
              <a:rPr lang="en-GB" b="0" dirty="0" err="1"/>
              <a:t>PowerUs</a:t>
            </a:r>
            <a:r>
              <a:rPr lang="en-GB" b="0" dirty="0"/>
              <a:t>) 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r>
              <a:rPr lang="en-GB" dirty="0"/>
              <a:t>3. A Dutch partner? University College Amsterdam or UC Utrecht? </a:t>
            </a:r>
          </a:p>
          <a:p>
            <a:endParaRPr lang="en-GB" b="0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308" y="1820507"/>
            <a:ext cx="1423251" cy="11258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97" y="3419327"/>
            <a:ext cx="982980" cy="9829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479" y="3419327"/>
            <a:ext cx="2205029" cy="105427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746" y="2133402"/>
            <a:ext cx="21161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0009" y="619809"/>
            <a:ext cx="8526759" cy="708248"/>
          </a:xfrm>
        </p:spPr>
        <p:txBody>
          <a:bodyPr>
            <a:normAutofit/>
          </a:bodyPr>
          <a:lstStyle/>
          <a:p>
            <a:r>
              <a:rPr lang="nl-BE" sz="1800" dirty="0" smtClean="0"/>
              <a:t>Case: </a:t>
            </a:r>
            <a:r>
              <a:rPr lang="nl-BE" sz="1800" dirty="0"/>
              <a:t>Experts </a:t>
            </a:r>
            <a:r>
              <a:rPr lang="nl-BE" sz="1800" dirty="0" err="1"/>
              <a:t>by</a:t>
            </a:r>
            <a:r>
              <a:rPr lang="nl-BE" sz="1800" dirty="0"/>
              <a:t> </a:t>
            </a:r>
            <a:r>
              <a:rPr lang="nl-BE" sz="1800" dirty="0" err="1"/>
              <a:t>experience</a:t>
            </a:r>
            <a:r>
              <a:rPr lang="nl-BE" sz="1800" dirty="0"/>
              <a:t> as partners in a </a:t>
            </a:r>
            <a:r>
              <a:rPr lang="nl-BE" sz="1800" dirty="0" err="1"/>
              <a:t>social</a:t>
            </a:r>
            <a:r>
              <a:rPr lang="nl-BE" sz="1800" dirty="0"/>
              <a:t> </a:t>
            </a:r>
            <a:r>
              <a:rPr lang="nl-BE" sz="1800" dirty="0" err="1"/>
              <a:t>work</a:t>
            </a:r>
            <a:r>
              <a:rPr lang="nl-BE" sz="1800" dirty="0"/>
              <a:t> course - </a:t>
            </a:r>
            <a:r>
              <a:rPr lang="nl-BE" sz="1800" dirty="0" err="1"/>
              <a:t>Antwerp</a:t>
            </a:r>
            <a:r>
              <a:rPr lang="nl-BE" sz="1800" dirty="0"/>
              <a:t> (KdG)</a:t>
            </a:r>
            <a:endParaRPr lang="nl-BE" sz="1800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00010" y="1328057"/>
            <a:ext cx="7790504" cy="33525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 err="1"/>
              <a:t>Innovative</a:t>
            </a:r>
            <a:r>
              <a:rPr lang="nl-BE" dirty="0"/>
              <a:t> project</a:t>
            </a:r>
          </a:p>
          <a:p>
            <a:pPr>
              <a:spcAft>
                <a:spcPts val="600"/>
              </a:spcAft>
            </a:pPr>
            <a:r>
              <a:rPr lang="nl-BE" dirty="0"/>
              <a:t>Partnership: </a:t>
            </a:r>
            <a:r>
              <a:rPr lang="nl-BE" dirty="0" err="1"/>
              <a:t>Educations</a:t>
            </a:r>
            <a:r>
              <a:rPr lang="nl-BE" dirty="0"/>
              <a:t> of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, </a:t>
            </a:r>
            <a:r>
              <a:rPr lang="nl-BE" dirty="0" err="1"/>
              <a:t>socio-educational</a:t>
            </a:r>
            <a:r>
              <a:rPr lang="nl-BE" dirty="0"/>
              <a:t> Care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‘</a:t>
            </a:r>
            <a:r>
              <a:rPr lang="nl-BE" dirty="0" err="1"/>
              <a:t>Strength</a:t>
            </a:r>
            <a:r>
              <a:rPr lang="nl-BE" dirty="0"/>
              <a:t> of Ties’</a:t>
            </a:r>
          </a:p>
          <a:p>
            <a:pPr>
              <a:spcAft>
                <a:spcPts val="600"/>
              </a:spcAft>
            </a:pPr>
            <a:r>
              <a:rPr lang="nl-BE" dirty="0"/>
              <a:t>Cooperation </a:t>
            </a:r>
            <a:r>
              <a:rPr lang="nl-BE" dirty="0" err="1"/>
              <a:t>with</a:t>
            </a:r>
            <a:r>
              <a:rPr lang="nl-BE" dirty="0"/>
              <a:t> experts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(</a:t>
            </a:r>
            <a:r>
              <a:rPr lang="nl-BE" dirty="0" err="1"/>
              <a:t>people</a:t>
            </a:r>
            <a:r>
              <a:rPr lang="nl-BE" dirty="0"/>
              <a:t> in </a:t>
            </a:r>
            <a:r>
              <a:rPr lang="nl-BE" dirty="0" err="1"/>
              <a:t>poverty</a:t>
            </a:r>
            <a:r>
              <a:rPr lang="nl-BE" dirty="0"/>
              <a:t>/service users) </a:t>
            </a:r>
          </a:p>
          <a:p>
            <a:pPr>
              <a:spcAft>
                <a:spcPts val="600"/>
              </a:spcAft>
            </a:pPr>
            <a:r>
              <a:rPr lang="nl-BE" dirty="0"/>
              <a:t>Partners in a </a:t>
            </a:r>
            <a:r>
              <a:rPr lang="nl-BE" dirty="0" err="1"/>
              <a:t>whole</a:t>
            </a:r>
            <a:r>
              <a:rPr lang="nl-BE" dirty="0"/>
              <a:t> course</a:t>
            </a:r>
          </a:p>
          <a:p>
            <a:pPr lvl="1">
              <a:spcAft>
                <a:spcPts val="600"/>
              </a:spcAft>
            </a:pPr>
            <a:r>
              <a:rPr lang="nl-BE" dirty="0"/>
              <a:t>Training course: </a:t>
            </a:r>
            <a:r>
              <a:rPr lang="nl-BE" dirty="0" err="1" smtClean="0"/>
              <a:t>communication</a:t>
            </a:r>
            <a:r>
              <a:rPr lang="nl-BE" dirty="0" smtClean="0"/>
              <a:t> </a:t>
            </a:r>
            <a:r>
              <a:rPr lang="nl-BE" dirty="0"/>
              <a:t>in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</a:p>
          <a:p>
            <a:pPr lvl="1">
              <a:spcAft>
                <a:spcPts val="600"/>
              </a:spcAft>
            </a:pPr>
            <a:r>
              <a:rPr lang="nl-BE" dirty="0" err="1"/>
              <a:t>Integral</a:t>
            </a:r>
            <a:r>
              <a:rPr lang="nl-BE" dirty="0"/>
              <a:t> course: ‘family </a:t>
            </a:r>
            <a:r>
              <a:rPr lang="nl-BE" dirty="0" err="1"/>
              <a:t>centred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’ in </a:t>
            </a:r>
            <a:r>
              <a:rPr lang="nl-BE" dirty="0" err="1" smtClean="0"/>
              <a:t>child</a:t>
            </a:r>
            <a:r>
              <a:rPr lang="nl-BE" dirty="0" smtClean="0"/>
              <a:t> care</a:t>
            </a:r>
            <a:endParaRPr lang="nl-BE" dirty="0"/>
          </a:p>
          <a:p>
            <a:pPr>
              <a:spcAft>
                <a:spcPts val="600"/>
              </a:spcAft>
            </a:pPr>
            <a:r>
              <a:rPr lang="nl-BE" dirty="0" err="1"/>
              <a:t>Participated</a:t>
            </a:r>
            <a:r>
              <a:rPr lang="nl-BE" dirty="0"/>
              <a:t>:  </a:t>
            </a:r>
            <a:r>
              <a:rPr lang="nl-BE" dirty="0" smtClean="0"/>
              <a:t>22 </a:t>
            </a:r>
            <a:r>
              <a:rPr lang="nl-BE" dirty="0" err="1"/>
              <a:t>lecturers</a:t>
            </a:r>
            <a:r>
              <a:rPr lang="nl-BE" dirty="0"/>
              <a:t>, </a:t>
            </a:r>
            <a:r>
              <a:rPr lang="nl-BE" dirty="0" smtClean="0"/>
              <a:t>13 </a:t>
            </a:r>
            <a:r>
              <a:rPr lang="nl-BE" dirty="0"/>
              <a:t>experts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, </a:t>
            </a:r>
            <a:r>
              <a:rPr lang="nl-BE" dirty="0" smtClean="0"/>
              <a:t>1300 </a:t>
            </a:r>
            <a:r>
              <a:rPr lang="nl-BE" dirty="0" err="1"/>
              <a:t>students</a:t>
            </a:r>
            <a:r>
              <a:rPr lang="nl-BE" dirty="0"/>
              <a:t> 						(over 4 </a:t>
            </a:r>
            <a:r>
              <a:rPr lang="nl-BE" dirty="0" err="1"/>
              <a:t>academic</a:t>
            </a:r>
            <a:r>
              <a:rPr lang="nl-BE" dirty="0"/>
              <a:t> </a:t>
            </a:r>
            <a:r>
              <a:rPr lang="nl-BE" dirty="0" err="1"/>
              <a:t>years</a:t>
            </a:r>
            <a:r>
              <a:rPr lang="nl-BE" dirty="0"/>
              <a:t>).</a:t>
            </a:r>
          </a:p>
          <a:p>
            <a:endParaRPr lang="nl-BE" sz="1200" dirty="0">
              <a:solidFill>
                <a:srgbClr val="1C1F6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0034"/>
            <a:ext cx="8921148" cy="123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44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dG-EN">
  <a:themeElements>
    <a:clrScheme name="Kd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460AC"/>
      </a:accent1>
      <a:accent2>
        <a:srgbClr val="AC5A96"/>
      </a:accent2>
      <a:accent3>
        <a:srgbClr val="9F5CAA"/>
      </a:accent3>
      <a:accent4>
        <a:srgbClr val="5078BE"/>
      </a:accent4>
      <a:accent5>
        <a:srgbClr val="0094BA"/>
      </a:accent5>
      <a:accent6>
        <a:srgbClr val="00B2E2"/>
      </a:accent6>
      <a:hlink>
        <a:srgbClr val="00A685"/>
      </a:hlink>
      <a:folHlink>
        <a:srgbClr val="00A68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latin typeface="Verdana 11"/>
            <a:cs typeface="Verdana 1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ppt_Ndl_KdGnieuw">
  <a:themeElements>
    <a:clrScheme name="Custom 60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B34185"/>
      </a:accent1>
      <a:accent2>
        <a:srgbClr val="7D47A0"/>
      </a:accent2>
      <a:accent3>
        <a:srgbClr val="2863B4"/>
      </a:accent3>
      <a:accent4>
        <a:srgbClr val="039BCF"/>
      </a:accent4>
      <a:accent5>
        <a:srgbClr val="008E28"/>
      </a:accent5>
      <a:accent6>
        <a:srgbClr val="43B109"/>
      </a:accent6>
      <a:hlink>
        <a:srgbClr val="8AC53F"/>
      </a:hlink>
      <a:folHlink>
        <a:srgbClr val="00B3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latin typeface="Verdana 11"/>
            <a:cs typeface="Verdana 11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16545</TotalTime>
  <Words>1015</Words>
  <Application>Microsoft Office PowerPoint</Application>
  <PresentationFormat>Diavoorstelling (16:9)</PresentationFormat>
  <Paragraphs>142</Paragraphs>
  <Slides>23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Calibri</vt:lpstr>
      <vt:lpstr>Verdana</vt:lpstr>
      <vt:lpstr>KdG</vt:lpstr>
      <vt:lpstr>Wingdings</vt:lpstr>
      <vt:lpstr>Arial</vt:lpstr>
      <vt:lpstr>Courier New</vt:lpstr>
      <vt:lpstr>Lucida Grande</vt:lpstr>
      <vt:lpstr>KdG-EN</vt:lpstr>
      <vt:lpstr>6_ppt_Ndl_KdGnieuw</vt:lpstr>
      <vt:lpstr>                                                                                     </vt:lpstr>
      <vt:lpstr>Overview</vt:lpstr>
      <vt:lpstr>Transnational ESF-project  </vt:lpstr>
      <vt:lpstr>Background</vt:lpstr>
      <vt:lpstr>To a transnational ESF project</vt:lpstr>
      <vt:lpstr>PowerPoint-presentatie</vt:lpstr>
      <vt:lpstr>Models developed by  the project partners</vt:lpstr>
      <vt:lpstr>Core research group – financed by ESF</vt:lpstr>
      <vt:lpstr>Case: Experts by experience as partners in a social work course - Antwerp (KdG)</vt:lpstr>
      <vt:lpstr>Specificity of the courses</vt:lpstr>
      <vt:lpstr>PowerPoint-presentatie</vt:lpstr>
      <vt:lpstr>PowerPoint-presentatie</vt:lpstr>
      <vt:lpstr>Quotes from students</vt:lpstr>
      <vt:lpstr>An expert by experience shares her experiences</vt:lpstr>
      <vt:lpstr>A lecturer and an expert by experience tell about their cooperation </vt:lpstr>
      <vt:lpstr>A lecturer and an expert by experience tell about their cooperation </vt:lpstr>
      <vt:lpstr>A lecturer and an expert by experience tell about their cooperation </vt:lpstr>
      <vt:lpstr>Bind-Kracht coaches join the dialogue</vt:lpstr>
      <vt:lpstr>Bind-Kracht, Karel de Grote University College  Brusselstraat 45, 2018 Antwerp, Belgium T 0032 3 613 18 18   www.bindkracht.be coordinator kristel.driessens@kdg.be  researcher in ESF-project: Vicky.lyssens-danneboom@kdg.be Lecturer of KdG (social work): Wendy.peeters@kdg.be </vt:lpstr>
      <vt:lpstr>Search for inspiring practices</vt:lpstr>
      <vt:lpstr>Good practices criteria:</vt:lpstr>
      <vt:lpstr>Call for abstracts</vt:lpstr>
      <vt:lpstr>Bind-Kracht, Karel de Grote University College - www.bindkracht.be   Kristel.Driessens@kdg.be  en Vicky.Lyssens-Danneboom@kdg.be   Mobilisation Course and PowerUs– University of Lund    Cecilia.Heule@soch.lu.se en Arne.Kristiansen@soch.lu.se  </vt:lpstr>
    </vt:vector>
  </TitlesOfParts>
  <Company>Karel de Grote-Hogeschool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Lyssens-Danneboom Vicky</dc:creator>
  <cp:lastModifiedBy>Driessens Kristel</cp:lastModifiedBy>
  <cp:revision>114</cp:revision>
  <cp:lastPrinted>2017-03-08T10:45:11Z</cp:lastPrinted>
  <dcterms:created xsi:type="dcterms:W3CDTF">2017-02-24T13:47:26Z</dcterms:created>
  <dcterms:modified xsi:type="dcterms:W3CDTF">2019-05-10T09:59:41Z</dcterms:modified>
</cp:coreProperties>
</file>