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89" r:id="rId2"/>
    <p:sldId id="310" r:id="rId3"/>
    <p:sldId id="322" r:id="rId4"/>
    <p:sldId id="323" r:id="rId5"/>
    <p:sldId id="324" r:id="rId6"/>
    <p:sldId id="325" r:id="rId7"/>
    <p:sldId id="328" r:id="rId8"/>
    <p:sldId id="331" r:id="rId9"/>
    <p:sldId id="332" r:id="rId10"/>
    <p:sldId id="333" r:id="rId11"/>
    <p:sldId id="334" r:id="rId12"/>
    <p:sldId id="335" r:id="rId13"/>
    <p:sldId id="321" r:id="rId14"/>
    <p:sldId id="291" r:id="rId15"/>
    <p:sldId id="292" r:id="rId16"/>
    <p:sldId id="294" r:id="rId17"/>
    <p:sldId id="295" r:id="rId18"/>
    <p:sldId id="296" r:id="rId19"/>
    <p:sldId id="309" r:id="rId20"/>
    <p:sldId id="302" r:id="rId21"/>
    <p:sldId id="306" r:id="rId22"/>
    <p:sldId id="264" r:id="rId2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0">
          <p15:clr>
            <a:srgbClr val="A4A3A4"/>
          </p15:clr>
        </p15:guide>
        <p15:guide id="2" pos="356">
          <p15:clr>
            <a:srgbClr val="A4A3A4"/>
          </p15:clr>
        </p15:guide>
        <p15:guide id="3" orient="horz" pos="12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47A0"/>
    <a:srgbClr val="000000"/>
    <a:srgbClr val="FFFFFF"/>
    <a:srgbClr val="00B393"/>
    <a:srgbClr val="8AC53F"/>
    <a:srgbClr val="43B109"/>
    <a:srgbClr val="008E28"/>
    <a:srgbClr val="01A5DE"/>
    <a:srgbClr val="2863B4"/>
    <a:srgbClr val="B341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snapToObjects="1" showGuides="1">
      <p:cViewPr varScale="1">
        <p:scale>
          <a:sx n="88" d="100"/>
          <a:sy n="88" d="100"/>
        </p:scale>
        <p:origin x="792" y="78"/>
      </p:cViewPr>
      <p:guideLst>
        <p:guide orient="horz" pos="2910"/>
        <p:guide pos="356"/>
        <p:guide orient="horz" pos="12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D589AD0-637F-6F49-A8AE-82F03EA9FCC6}" type="datetimeFigureOut">
              <a:rPr lang="en-US" smtClean="0"/>
              <a:t>9/7/2017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B269B64-14B1-E345-9664-8EF0331D00CE}" type="slidenum">
              <a:rPr lang="en-US" smtClean="0"/>
              <a:t>‹nr.›</a:t>
            </a:fld>
            <a:endParaRPr lang="en-US"/>
          </a:p>
        </p:txBody>
      </p:sp>
    </p:spTree>
    <p:extLst>
      <p:ext uri="{BB962C8B-B14F-4D97-AF65-F5344CB8AC3E}">
        <p14:creationId xmlns:p14="http://schemas.microsoft.com/office/powerpoint/2010/main" val="530669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1703E8A-2CF5-A34F-B3C4-0CD35B7E2A87}" type="datetimeFigureOut">
              <a:rPr lang="en-US" smtClean="0"/>
              <a:t>9/7/2017</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09FB36C-53D5-5646-9B96-73CE54532326}" type="slidenum">
              <a:rPr lang="en-US" smtClean="0"/>
              <a:t>‹nr.›</a:t>
            </a:fld>
            <a:endParaRPr lang="en-US"/>
          </a:p>
        </p:txBody>
      </p:sp>
    </p:spTree>
    <p:extLst>
      <p:ext uri="{BB962C8B-B14F-4D97-AF65-F5344CB8AC3E}">
        <p14:creationId xmlns:p14="http://schemas.microsoft.com/office/powerpoint/2010/main" val="32682799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1</a:t>
            </a:fld>
            <a:endParaRPr lang="nl-BE"/>
          </a:p>
        </p:txBody>
      </p:sp>
    </p:spTree>
    <p:extLst>
      <p:ext uri="{BB962C8B-B14F-4D97-AF65-F5344CB8AC3E}">
        <p14:creationId xmlns:p14="http://schemas.microsoft.com/office/powerpoint/2010/main" val="136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13</a:t>
            </a:fld>
            <a:endParaRPr lang="en-US"/>
          </a:p>
        </p:txBody>
      </p:sp>
    </p:spTree>
    <p:extLst>
      <p:ext uri="{BB962C8B-B14F-4D97-AF65-F5344CB8AC3E}">
        <p14:creationId xmlns:p14="http://schemas.microsoft.com/office/powerpoint/2010/main" val="325010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14</a:t>
            </a:fld>
            <a:endParaRPr lang="en-US"/>
          </a:p>
        </p:txBody>
      </p:sp>
    </p:spTree>
    <p:extLst>
      <p:ext uri="{BB962C8B-B14F-4D97-AF65-F5344CB8AC3E}">
        <p14:creationId xmlns:p14="http://schemas.microsoft.com/office/powerpoint/2010/main" val="165322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1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15</a:t>
            </a:fld>
            <a:endParaRPr lang="en-US"/>
          </a:p>
        </p:txBody>
      </p:sp>
    </p:spTree>
    <p:extLst>
      <p:ext uri="{BB962C8B-B14F-4D97-AF65-F5344CB8AC3E}">
        <p14:creationId xmlns:p14="http://schemas.microsoft.com/office/powerpoint/2010/main" val="72916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16</a:t>
            </a:fld>
            <a:endParaRPr lang="en-US"/>
          </a:p>
        </p:txBody>
      </p:sp>
    </p:spTree>
    <p:extLst>
      <p:ext uri="{BB962C8B-B14F-4D97-AF65-F5344CB8AC3E}">
        <p14:creationId xmlns:p14="http://schemas.microsoft.com/office/powerpoint/2010/main" val="225325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100" dirty="0"/>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17</a:t>
            </a:fld>
            <a:endParaRPr lang="en-US"/>
          </a:p>
        </p:txBody>
      </p:sp>
    </p:spTree>
    <p:extLst>
      <p:ext uri="{BB962C8B-B14F-4D97-AF65-F5344CB8AC3E}">
        <p14:creationId xmlns:p14="http://schemas.microsoft.com/office/powerpoint/2010/main" val="240762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18</a:t>
            </a:fld>
            <a:endParaRPr lang="en-US"/>
          </a:p>
        </p:txBody>
      </p:sp>
    </p:spTree>
    <p:extLst>
      <p:ext uri="{BB962C8B-B14F-4D97-AF65-F5344CB8AC3E}">
        <p14:creationId xmlns:p14="http://schemas.microsoft.com/office/powerpoint/2010/main" val="3682620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19</a:t>
            </a:fld>
            <a:endParaRPr lang="en-US"/>
          </a:p>
        </p:txBody>
      </p:sp>
    </p:spTree>
    <p:extLst>
      <p:ext uri="{BB962C8B-B14F-4D97-AF65-F5344CB8AC3E}">
        <p14:creationId xmlns:p14="http://schemas.microsoft.com/office/powerpoint/2010/main" val="1102625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kern="1200" dirty="0" smtClean="0">
                <a:solidFill>
                  <a:schemeClr val="tx1"/>
                </a:solidFill>
                <a:effectLst/>
                <a:latin typeface="+mn-lt"/>
                <a:ea typeface="+mn-ea"/>
                <a:cs typeface="+mn-cs"/>
              </a:rPr>
              <a:t>Om van de samenwerking met een ervaringsdeskundige een kwaliteitsvolle didactische werkvorm te maken, zijn er wel wat noodzakelijke randvoorwaarden. In de focusgroepen en interviews werden ook de voorwaarden voor het welslagen van zo’n proces op organisatorisch niveau bevraagd.</a:t>
            </a:r>
            <a:endParaRPr lang="nl-BE" sz="1100" kern="1200" dirty="0" smtClean="0">
              <a:solidFill>
                <a:schemeClr val="tx1"/>
              </a:solidFill>
              <a:effectLst/>
              <a:latin typeface="+mn-lt"/>
              <a:ea typeface="+mn-ea"/>
              <a:cs typeface="+mn-cs"/>
            </a:endParaRPr>
          </a:p>
          <a:p>
            <a:r>
              <a:rPr lang="nl-NL" sz="1100" kern="1200" dirty="0" smtClean="0">
                <a:solidFill>
                  <a:schemeClr val="tx1"/>
                </a:solidFill>
                <a:effectLst/>
                <a:latin typeface="+mn-lt"/>
                <a:ea typeface="+mn-ea"/>
                <a:cs typeface="+mn-cs"/>
              </a:rPr>
              <a:t>Uit de vergelijking van de organisatorische opzet van de opleidingsonderdelen, bleek een groot verschil in groepsgrootte. De grootte van trainingsgroepen bij sociaal werk (15-tal studenten per groep) bleek ideaal voor een kwaliteitsvolle samenwerking. Een diepgaande dialoog waarbij de studenten zich betrokken voelden, werd mogelijk. Er was voldoende ruimte om te oefenen en voor feedback. In groepen van 32 bleek dit een struikelblok. Niet alle studenten toonden zich betrokken bij het groepsproces. De veiligheid in de groep kon minder gegarandeerd worden. In sommige groepen werd dit opgevangen met een cirkelopstelling van stoelen, waardoor er meer oogcontact gemaakt werd. </a:t>
            </a:r>
            <a:endParaRPr lang="nl-BE" sz="1100" kern="1200" dirty="0" smtClean="0">
              <a:solidFill>
                <a:schemeClr val="tx1"/>
              </a:solidFill>
              <a:effectLst/>
              <a:latin typeface="+mn-lt"/>
              <a:ea typeface="+mn-ea"/>
              <a:cs typeface="+mn-cs"/>
            </a:endParaRPr>
          </a:p>
          <a:p>
            <a:r>
              <a:rPr lang="nl-NL" sz="1100" kern="1200" dirty="0" smtClean="0">
                <a:solidFill>
                  <a:schemeClr val="tx1"/>
                </a:solidFill>
                <a:effectLst/>
                <a:latin typeface="+mn-lt"/>
                <a:ea typeface="+mn-ea"/>
                <a:cs typeface="+mn-cs"/>
              </a:rPr>
              <a:t>Voor docenten en ervaringsdeskundigen bleek extra tijd voor voorbereiding en nabespreking noodzakelijk. Voor een tandemwerking is het belangrijk dat de beide actoren goed op elkaar ingespeeld zijn, elkaar voldoende kennen en op elkaar kunnen vertrouwen (vergelijkbaar met de Britse ervaringen). Tijd voor relatievorming en ruimere intervisie en uitwisseling met andere tandems bleek zinvol. Daarnaast bleek de ondersteuning vanuit Bind-Kracht ook essentieel. Bind-Kracht zorgt voor een pool van ervaringsdeskundigen, die regelmatig samenkomen om ervaringen uit te wisselen, die heel wat ervaring hebben opgebouwd in het geven van vorming aan professionals en die daarbij konden kennismaken met heel wat theoretische kaders en met een aantal docenten. In Bind-Kracht kregen ze ook de kans om te oefenen in groepjes van ervaringsdeskundigen, waarbij ze elkaar konden ondersteunen. Sterke ervaringsdeskundigen, met een rijke ervaring in het geven van vorming, werden gevraagd om nu alleen met een docent voor een groep te staan. Bind-Kracht zorgde er ook voor dat alle ervaringsdeskundigen een vrijwilligerscontract kregen, toestemming kregen om vrijwilligerswerk te verrichten, verzekerd waren voor hun activiteiten en hun vrijwilligersvergoedingen zo snel mogelijk uitbetaald kregen. Een sterk ondersteunende structuur is opgezet en ook in het buitenland bleek dit een belangrijke succesfactor te zijn (</a:t>
            </a:r>
            <a:r>
              <a:rPr lang="nl-NL" sz="1100" kern="1200" dirty="0" err="1" smtClean="0">
                <a:solidFill>
                  <a:schemeClr val="tx1"/>
                </a:solidFill>
                <a:effectLst/>
                <a:latin typeface="+mn-lt"/>
                <a:ea typeface="+mn-ea"/>
                <a:cs typeface="+mn-cs"/>
              </a:rPr>
              <a:t>Gupta</a:t>
            </a:r>
            <a:r>
              <a:rPr lang="nl-NL" sz="1100" kern="1200" dirty="0" smtClean="0">
                <a:solidFill>
                  <a:schemeClr val="tx1"/>
                </a:solidFill>
                <a:effectLst/>
                <a:latin typeface="+mn-lt"/>
                <a:ea typeface="+mn-ea"/>
                <a:cs typeface="+mn-cs"/>
              </a:rPr>
              <a:t> &amp; </a:t>
            </a:r>
            <a:r>
              <a:rPr lang="nl-NL" sz="1100" kern="1200" dirty="0" err="1" smtClean="0">
                <a:solidFill>
                  <a:schemeClr val="tx1"/>
                </a:solidFill>
                <a:effectLst/>
                <a:latin typeface="+mn-lt"/>
                <a:ea typeface="+mn-ea"/>
                <a:cs typeface="+mn-cs"/>
              </a:rPr>
              <a:t>Blewett</a:t>
            </a:r>
            <a:r>
              <a:rPr lang="nl-NL" sz="1100" kern="1200" dirty="0" smtClean="0">
                <a:solidFill>
                  <a:schemeClr val="tx1"/>
                </a:solidFill>
                <a:effectLst/>
                <a:latin typeface="+mn-lt"/>
                <a:ea typeface="+mn-ea"/>
                <a:cs typeface="+mn-cs"/>
              </a:rPr>
              <a:t>, 2008). Dit neemt niet weg dat vragen naar gelijkwaardige verloningssystemen blijven. Verschillende docenten pleiten voor een meer gelijkwaardig statuut.</a:t>
            </a:r>
            <a:endParaRPr lang="nl-BE" sz="1100" kern="1200" dirty="0" smtClean="0">
              <a:solidFill>
                <a:schemeClr val="tx1"/>
              </a:solidFill>
              <a:effectLst/>
              <a:latin typeface="+mn-lt"/>
              <a:ea typeface="+mn-ea"/>
              <a:cs typeface="+mn-cs"/>
            </a:endParaRPr>
          </a:p>
          <a:p>
            <a:endParaRPr lang="nl-BE" sz="1100" dirty="0"/>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20</a:t>
            </a:fld>
            <a:endParaRPr lang="en-US"/>
          </a:p>
        </p:txBody>
      </p:sp>
    </p:spTree>
    <p:extLst>
      <p:ext uri="{BB962C8B-B14F-4D97-AF65-F5344CB8AC3E}">
        <p14:creationId xmlns:p14="http://schemas.microsoft.com/office/powerpoint/2010/main" val="74787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100" dirty="0"/>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21</a:t>
            </a:fld>
            <a:endParaRPr lang="en-US"/>
          </a:p>
        </p:txBody>
      </p:sp>
    </p:spTree>
    <p:extLst>
      <p:ext uri="{BB962C8B-B14F-4D97-AF65-F5344CB8AC3E}">
        <p14:creationId xmlns:p14="http://schemas.microsoft.com/office/powerpoint/2010/main" val="107109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22</a:t>
            </a:fld>
            <a:endParaRPr lang="en-US"/>
          </a:p>
        </p:txBody>
      </p:sp>
    </p:spTree>
    <p:extLst>
      <p:ext uri="{BB962C8B-B14F-4D97-AF65-F5344CB8AC3E}">
        <p14:creationId xmlns:p14="http://schemas.microsoft.com/office/powerpoint/2010/main" val="422232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First special issue on service users </a:t>
            </a:r>
            <a:r>
              <a:rPr lang="nl-BE" dirty="0" err="1" smtClean="0"/>
              <a:t>involvement</a:t>
            </a:r>
            <a:r>
              <a:rPr lang="nl-BE" dirty="0" smtClean="0"/>
              <a:t> in </a:t>
            </a:r>
            <a:r>
              <a:rPr lang="nl-BE" dirty="0" err="1" smtClean="0"/>
              <a:t>social</a:t>
            </a:r>
            <a:r>
              <a:rPr lang="nl-BE" dirty="0" smtClean="0"/>
              <a:t> </a:t>
            </a:r>
            <a:r>
              <a:rPr lang="nl-BE" dirty="0" err="1" smtClean="0"/>
              <a:t>work</a:t>
            </a:r>
            <a:r>
              <a:rPr lang="nl-BE" dirty="0" smtClean="0"/>
              <a:t> </a:t>
            </a:r>
            <a:r>
              <a:rPr lang="nl-BE" dirty="0" err="1" smtClean="0"/>
              <a:t>education</a:t>
            </a:r>
            <a:r>
              <a:rPr lang="nl-BE" dirty="0" smtClean="0"/>
              <a:t> in The </a:t>
            </a:r>
            <a:r>
              <a:rPr lang="nl-BE" dirty="0" err="1" smtClean="0"/>
              <a:t>international</a:t>
            </a:r>
            <a:r>
              <a:rPr lang="nl-BE" dirty="0" smtClean="0"/>
              <a:t> Journal ‘</a:t>
            </a:r>
            <a:r>
              <a:rPr lang="nl-BE" dirty="0" err="1" smtClean="0"/>
              <a:t>Social</a:t>
            </a:r>
            <a:r>
              <a:rPr lang="nl-BE" dirty="0" smtClean="0"/>
              <a:t> </a:t>
            </a:r>
            <a:r>
              <a:rPr lang="nl-BE" dirty="0" err="1" smtClean="0"/>
              <a:t>Work</a:t>
            </a:r>
            <a:r>
              <a:rPr lang="nl-BE" dirty="0" smtClean="0"/>
              <a:t> </a:t>
            </a:r>
            <a:r>
              <a:rPr lang="nl-BE" dirty="0" err="1" smtClean="0"/>
              <a:t>Education</a:t>
            </a:r>
            <a:r>
              <a:rPr lang="nl-BE" dirty="0" smtClean="0"/>
              <a:t>’</a:t>
            </a:r>
          </a:p>
          <a:p>
            <a:r>
              <a:rPr lang="nl-BE" dirty="0" smtClean="0"/>
              <a:t>First </a:t>
            </a:r>
            <a:r>
              <a:rPr lang="nl-BE" dirty="0" err="1" smtClean="0"/>
              <a:t>book</a:t>
            </a:r>
            <a:r>
              <a:rPr lang="nl-BE" dirty="0" smtClean="0"/>
              <a:t> of ‘</a:t>
            </a:r>
            <a:r>
              <a:rPr lang="nl-BE" dirty="0" err="1" smtClean="0"/>
              <a:t>Strength</a:t>
            </a:r>
            <a:r>
              <a:rPr lang="nl-BE" dirty="0" smtClean="0"/>
              <a:t> of Ties’ </a:t>
            </a:r>
            <a:r>
              <a:rPr lang="nl-BE" dirty="0" err="1" smtClean="0"/>
              <a:t>where</a:t>
            </a:r>
            <a:r>
              <a:rPr lang="nl-BE" dirty="0" smtClean="0"/>
              <a:t> </a:t>
            </a:r>
            <a:r>
              <a:rPr lang="nl-BE" dirty="0" err="1" smtClean="0"/>
              <a:t>academics</a:t>
            </a:r>
            <a:r>
              <a:rPr lang="nl-BE" dirty="0" smtClean="0"/>
              <a:t>, professional </a:t>
            </a:r>
            <a:r>
              <a:rPr lang="nl-BE" dirty="0" err="1" smtClean="0"/>
              <a:t>social</a:t>
            </a:r>
            <a:r>
              <a:rPr lang="nl-BE" dirty="0" smtClean="0"/>
              <a:t> </a:t>
            </a:r>
            <a:r>
              <a:rPr lang="nl-BE" dirty="0" err="1" smtClean="0"/>
              <a:t>workers</a:t>
            </a:r>
            <a:r>
              <a:rPr lang="nl-BE" dirty="0" smtClean="0"/>
              <a:t> </a:t>
            </a:r>
            <a:r>
              <a:rPr lang="nl-BE" dirty="0" err="1" smtClean="0"/>
              <a:t>and</a:t>
            </a:r>
            <a:r>
              <a:rPr lang="nl-BE" dirty="0" smtClean="0"/>
              <a:t> </a:t>
            </a:r>
            <a:r>
              <a:rPr lang="nl-BE" dirty="0" err="1" smtClean="0"/>
              <a:t>volunteers</a:t>
            </a:r>
            <a:r>
              <a:rPr lang="nl-BE" dirty="0" smtClean="0"/>
              <a:t> </a:t>
            </a:r>
            <a:r>
              <a:rPr lang="nl-BE" dirty="0" err="1" smtClean="0"/>
              <a:t>and</a:t>
            </a:r>
            <a:r>
              <a:rPr lang="nl-BE" dirty="0" smtClean="0"/>
              <a:t> </a:t>
            </a:r>
            <a:r>
              <a:rPr lang="nl-BE" dirty="0" err="1" smtClean="0"/>
              <a:t>people</a:t>
            </a:r>
            <a:r>
              <a:rPr lang="nl-BE" dirty="0" smtClean="0"/>
              <a:t> in </a:t>
            </a:r>
            <a:r>
              <a:rPr lang="nl-BE" dirty="0" err="1" smtClean="0"/>
              <a:t>poverty</a:t>
            </a:r>
            <a:r>
              <a:rPr lang="nl-BE" dirty="0" smtClean="0"/>
              <a:t> shared</a:t>
            </a:r>
            <a:r>
              <a:rPr lang="nl-BE" baseline="0" dirty="0" smtClean="0"/>
              <a:t> </a:t>
            </a:r>
            <a:r>
              <a:rPr lang="nl-BE" baseline="0" dirty="0" err="1" smtClean="0"/>
              <a:t>their</a:t>
            </a:r>
            <a:r>
              <a:rPr lang="nl-BE" baseline="0" dirty="0" smtClean="0"/>
              <a:t> </a:t>
            </a:r>
            <a:r>
              <a:rPr lang="nl-BE" baseline="0" dirty="0" err="1" smtClean="0"/>
              <a:t>knowledge</a:t>
            </a:r>
            <a:r>
              <a:rPr lang="nl-BE" baseline="0" dirty="0" smtClean="0"/>
              <a:t> </a:t>
            </a:r>
            <a:r>
              <a:rPr lang="nl-BE" baseline="0" dirty="0" err="1" smtClean="0"/>
              <a:t>and</a:t>
            </a:r>
            <a:r>
              <a:rPr lang="nl-BE" baseline="0" dirty="0" smtClean="0"/>
              <a:t> </a:t>
            </a:r>
            <a:r>
              <a:rPr lang="nl-BE" baseline="0" dirty="0" err="1" smtClean="0"/>
              <a:t>experiences</a:t>
            </a:r>
            <a:r>
              <a:rPr lang="nl-BE" baseline="0" dirty="0" smtClean="0"/>
              <a:t> </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2</a:t>
            </a:fld>
            <a:endParaRPr lang="en-US"/>
          </a:p>
        </p:txBody>
      </p:sp>
    </p:spTree>
    <p:extLst>
      <p:ext uri="{BB962C8B-B14F-4D97-AF65-F5344CB8AC3E}">
        <p14:creationId xmlns:p14="http://schemas.microsoft.com/office/powerpoint/2010/main" val="425179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3</a:t>
            </a:fld>
            <a:endParaRPr lang="en-US"/>
          </a:p>
        </p:txBody>
      </p:sp>
    </p:spTree>
    <p:extLst>
      <p:ext uri="{BB962C8B-B14F-4D97-AF65-F5344CB8AC3E}">
        <p14:creationId xmlns:p14="http://schemas.microsoft.com/office/powerpoint/2010/main" val="350947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9FB36C-53D5-5646-9B96-73CE54532326}" type="slidenum">
              <a:rPr lang="en-US" smtClean="0"/>
              <a:t>4</a:t>
            </a:fld>
            <a:endParaRPr lang="en-US"/>
          </a:p>
        </p:txBody>
      </p:sp>
    </p:spTree>
    <p:extLst>
      <p:ext uri="{BB962C8B-B14F-4D97-AF65-F5344CB8AC3E}">
        <p14:creationId xmlns:p14="http://schemas.microsoft.com/office/powerpoint/2010/main" val="389705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2355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2F46C82-72AA-4822-BBBA-9C9839FA13B7}" type="slidenum">
              <a:rPr lang="nl-NL" altLang="nl-BE" smtClean="0">
                <a:solidFill>
                  <a:schemeClr val="bg1"/>
                </a:solidFill>
                <a:latin typeface="Verdana" pitchFamily="34" charset="0"/>
              </a:rPr>
              <a:pPr eaLnBrk="1" hangingPunct="1">
                <a:spcBef>
                  <a:spcPct val="0"/>
                </a:spcBef>
              </a:pPr>
              <a:t>5</a:t>
            </a:fld>
            <a:endParaRPr lang="nl-NL" altLang="nl-BE" smtClean="0">
              <a:solidFill>
                <a:schemeClr val="bg1"/>
              </a:solidFill>
              <a:latin typeface="Verdana" pitchFamily="34" charset="0"/>
            </a:endParaRPr>
          </a:p>
        </p:txBody>
      </p:sp>
    </p:spTree>
    <p:extLst>
      <p:ext uri="{BB962C8B-B14F-4D97-AF65-F5344CB8AC3E}">
        <p14:creationId xmlns:p14="http://schemas.microsoft.com/office/powerpoint/2010/main" val="175498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xfrm>
            <a:off x="90488" y="744538"/>
            <a:ext cx="6616700" cy="3722687"/>
          </a:xfrm>
          <a:ln/>
        </p:spPr>
      </p:sp>
      <p:sp>
        <p:nvSpPr>
          <p:cNvPr id="307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3072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CA1730-88F2-406C-BF65-2C554D530F24}" type="slidenum">
              <a:rPr lang="nl-NL" altLang="nl-BE" smtClean="0">
                <a:solidFill>
                  <a:schemeClr val="bg1"/>
                </a:solidFill>
                <a:latin typeface="Verdana" pitchFamily="34" charset="0"/>
              </a:rPr>
              <a:pPr eaLnBrk="1" hangingPunct="1">
                <a:spcBef>
                  <a:spcPct val="0"/>
                </a:spcBef>
              </a:pPr>
              <a:t>6</a:t>
            </a:fld>
            <a:endParaRPr lang="nl-NL" altLang="nl-BE" smtClean="0">
              <a:solidFill>
                <a:schemeClr val="bg1"/>
              </a:solidFill>
              <a:latin typeface="Verdana" pitchFamily="34" charset="0"/>
            </a:endParaRPr>
          </a:p>
        </p:txBody>
      </p:sp>
    </p:spTree>
    <p:extLst>
      <p:ext uri="{BB962C8B-B14F-4D97-AF65-F5344CB8AC3E}">
        <p14:creationId xmlns:p14="http://schemas.microsoft.com/office/powerpoint/2010/main" val="139423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a:xfrm>
            <a:off x="90488" y="744538"/>
            <a:ext cx="6616700" cy="3722687"/>
          </a:xfrm>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smtClean="0">
                <a:latin typeface="Arial" charset="0"/>
              </a:rPr>
              <a:t>“Armoede is als een spinnenweb. Een spinnenweb dat kleeft en plakt en waar je niet uitgeraakt. Een spinnenweb waarin je altijd bekeken wordt. Een spinnenweb dat bepaalt hoe je denkt, voelt en naar de wereld kijkt” (Recht-Op)</a:t>
            </a:r>
            <a:endParaRPr lang="nl-NL" altLang="nl-BE" smtClean="0">
              <a:latin typeface="Arial" charset="0"/>
            </a:endParaRPr>
          </a:p>
          <a:p>
            <a:endParaRPr lang="nl-NL" altLang="nl-BE" smtClean="0">
              <a:latin typeface="Arial" charset="0"/>
            </a:endParaRPr>
          </a:p>
          <a:p>
            <a:endParaRPr lang="nl-NL" altLang="nl-BE" smtClean="0"/>
          </a:p>
        </p:txBody>
      </p:sp>
      <p:sp>
        <p:nvSpPr>
          <p:cNvPr id="245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6A2488F-82B5-4E60-9F99-25362BCC83CE}" type="slidenum">
              <a:rPr lang="nl-NL" altLang="nl-BE" smtClean="0">
                <a:solidFill>
                  <a:schemeClr val="bg1"/>
                </a:solidFill>
                <a:latin typeface="Verdana" pitchFamily="34" charset="0"/>
              </a:rPr>
              <a:pPr eaLnBrk="1" hangingPunct="1">
                <a:spcBef>
                  <a:spcPct val="0"/>
                </a:spcBef>
              </a:pPr>
              <a:t>9</a:t>
            </a:fld>
            <a:endParaRPr lang="nl-NL" altLang="nl-BE" smtClean="0">
              <a:solidFill>
                <a:schemeClr val="bg1"/>
              </a:solidFill>
              <a:latin typeface="Verdana" pitchFamily="34" charset="0"/>
            </a:endParaRPr>
          </a:p>
        </p:txBody>
      </p:sp>
    </p:spTree>
    <p:extLst>
      <p:ext uri="{BB962C8B-B14F-4D97-AF65-F5344CB8AC3E}">
        <p14:creationId xmlns:p14="http://schemas.microsoft.com/office/powerpoint/2010/main" val="383266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284221D-AB95-4C6A-B27C-8D5F1928EAD1}" type="slidenum">
              <a:rPr lang="nl-NL" altLang="nl-BE" smtClean="0">
                <a:solidFill>
                  <a:schemeClr val="bg1"/>
                </a:solidFill>
                <a:latin typeface="Verdana" pitchFamily="34" charset="0"/>
              </a:rPr>
              <a:pPr eaLnBrk="1" hangingPunct="1">
                <a:spcBef>
                  <a:spcPct val="0"/>
                </a:spcBef>
              </a:pPr>
              <a:t>10</a:t>
            </a:fld>
            <a:endParaRPr lang="nl-NL" altLang="nl-BE" smtClean="0">
              <a:solidFill>
                <a:schemeClr val="bg1"/>
              </a:solidFill>
              <a:latin typeface="Verdana" pitchFamily="34" charset="0"/>
            </a:endParaRPr>
          </a:p>
        </p:txBody>
      </p:sp>
      <p:sp>
        <p:nvSpPr>
          <p:cNvPr id="25603" name="Rectangle 2"/>
          <p:cNvSpPr>
            <a:spLocks noGrp="1" noRot="1" noChangeAspect="1" noChangeArrowheads="1" noTextEdit="1"/>
          </p:cNvSpPr>
          <p:nvPr>
            <p:ph type="sldImg"/>
          </p:nvPr>
        </p:nvSpPr>
        <p:spPr>
          <a:xfrm>
            <a:off x="90488" y="744538"/>
            <a:ext cx="6616700" cy="3722687"/>
          </a:xfrm>
          <a:ln/>
        </p:spPr>
      </p:sp>
      <p:sp>
        <p:nvSpPr>
          <p:cNvPr id="25604"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smtClean="0"/>
          </a:p>
        </p:txBody>
      </p:sp>
    </p:spTree>
    <p:extLst>
      <p:ext uri="{BB962C8B-B14F-4D97-AF65-F5344CB8AC3E}">
        <p14:creationId xmlns:p14="http://schemas.microsoft.com/office/powerpoint/2010/main" val="379659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a:ln/>
        </p:spPr>
      </p:sp>
      <p:sp>
        <p:nvSpPr>
          <p:cNvPr id="2662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2662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36F4DC-1E56-42BD-B09B-B76C7DDF21D9}" type="slidenum">
              <a:rPr lang="nl-NL" altLang="nl-BE" smtClean="0">
                <a:solidFill>
                  <a:schemeClr val="bg1"/>
                </a:solidFill>
                <a:latin typeface="Verdana" pitchFamily="34" charset="0"/>
              </a:rPr>
              <a:pPr eaLnBrk="1" hangingPunct="1">
                <a:spcBef>
                  <a:spcPct val="0"/>
                </a:spcBef>
              </a:pPr>
              <a:t>11</a:t>
            </a:fld>
            <a:endParaRPr lang="nl-NL" altLang="nl-BE" smtClean="0">
              <a:solidFill>
                <a:schemeClr val="bg1"/>
              </a:solidFill>
              <a:latin typeface="Verdana" pitchFamily="34" charset="0"/>
            </a:endParaRPr>
          </a:p>
        </p:txBody>
      </p:sp>
    </p:spTree>
    <p:extLst>
      <p:ext uri="{BB962C8B-B14F-4D97-AF65-F5344CB8AC3E}">
        <p14:creationId xmlns:p14="http://schemas.microsoft.com/office/powerpoint/2010/main" val="1953568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Scherm">
    <p:bg>
      <p:bgPr>
        <a:solidFill>
          <a:schemeClr val="tx1"/>
        </a:solidFill>
        <a:effectLst/>
      </p:bgPr>
    </p:bg>
    <p:spTree>
      <p:nvGrpSpPr>
        <p:cNvPr id="1" name=""/>
        <p:cNvGrpSpPr/>
        <p:nvPr/>
      </p:nvGrpSpPr>
      <p:grpSpPr>
        <a:xfrm>
          <a:off x="0" y="0"/>
          <a:ext cx="0" cy="0"/>
          <a:chOff x="0" y="0"/>
          <a:chExt cx="0" cy="0"/>
        </a:xfrm>
      </p:grpSpPr>
      <p:sp>
        <p:nvSpPr>
          <p:cNvPr id="8" name="object 2"/>
          <p:cNvSpPr/>
          <p:nvPr userDrawn="1"/>
        </p:nvSpPr>
        <p:spPr>
          <a:xfrm>
            <a:off x="5684" y="0"/>
            <a:ext cx="9144000" cy="5143500"/>
          </a:xfrm>
          <a:custGeom>
            <a:avLst/>
            <a:gdLst/>
            <a:ahLst/>
            <a:cxnLst/>
            <a:rect l="l" t="t" r="r" b="b"/>
            <a:pathLst>
              <a:path w="13487400" h="7581900">
                <a:moveTo>
                  <a:pt x="0" y="7581900"/>
                </a:moveTo>
                <a:lnTo>
                  <a:pt x="13487400" y="7581900"/>
                </a:lnTo>
                <a:lnTo>
                  <a:pt x="13487400" y="0"/>
                </a:lnTo>
                <a:lnTo>
                  <a:pt x="0" y="0"/>
                </a:lnTo>
                <a:lnTo>
                  <a:pt x="0" y="7581900"/>
                </a:lnTo>
                <a:close/>
              </a:path>
            </a:pathLst>
          </a:custGeom>
          <a:solidFill>
            <a:srgbClr val="000000"/>
          </a:solidFill>
        </p:spPr>
        <p:txBody>
          <a:bodyPr wrap="square" lIns="0" tIns="0" rIns="0" bIns="0" rtlCol="0"/>
          <a:lstStyle/>
          <a:p>
            <a:endParaRPr/>
          </a:p>
        </p:txBody>
      </p:sp>
      <p:sp>
        <p:nvSpPr>
          <p:cNvPr id="9" name="object 3"/>
          <p:cNvSpPr/>
          <p:nvPr userDrawn="1"/>
        </p:nvSpPr>
        <p:spPr>
          <a:xfrm>
            <a:off x="0" y="2"/>
            <a:ext cx="9144000" cy="5143500"/>
          </a:xfrm>
          <a:custGeom>
            <a:avLst/>
            <a:gdLst/>
            <a:ahLst/>
            <a:cxnLst/>
            <a:rect l="l" t="t" r="r" b="b"/>
            <a:pathLst>
              <a:path w="13487400" h="7581900">
                <a:moveTo>
                  <a:pt x="12083732" y="0"/>
                </a:moveTo>
                <a:lnTo>
                  <a:pt x="3320440" y="0"/>
                </a:lnTo>
                <a:lnTo>
                  <a:pt x="0" y="826719"/>
                </a:lnTo>
                <a:lnTo>
                  <a:pt x="0" y="4931460"/>
                </a:lnTo>
                <a:lnTo>
                  <a:pt x="702690" y="7581900"/>
                </a:lnTo>
                <a:lnTo>
                  <a:pt x="11045558" y="7581900"/>
                </a:lnTo>
                <a:lnTo>
                  <a:pt x="13487400" y="6973925"/>
                </a:lnTo>
                <a:lnTo>
                  <a:pt x="13487400" y="5294325"/>
                </a:lnTo>
                <a:lnTo>
                  <a:pt x="12083732" y="0"/>
                </a:lnTo>
                <a:close/>
              </a:path>
            </a:pathLst>
          </a:custGeom>
          <a:solidFill>
            <a:srgbClr val="FFFFFF"/>
          </a:solidFill>
        </p:spPr>
        <p:txBody>
          <a:bodyPr wrap="square" lIns="0" tIns="0" rIns="0" bIns="0" rtlCol="0"/>
          <a:lstStyle/>
          <a:p>
            <a:endParaRPr/>
          </a:p>
        </p:txBody>
      </p:sp>
      <p:sp>
        <p:nvSpPr>
          <p:cNvPr id="4" name="Date Placeholder 3"/>
          <p:cNvSpPr>
            <a:spLocks noGrp="1"/>
          </p:cNvSpPr>
          <p:nvPr>
            <p:ph type="dt" sz="half" idx="10"/>
          </p:nvPr>
        </p:nvSpPr>
        <p:spPr>
          <a:xfrm>
            <a:off x="6501425" y="4401820"/>
            <a:ext cx="2133600" cy="273844"/>
          </a:xfrm>
        </p:spPr>
        <p:txBody>
          <a:bodyPr/>
          <a:lstStyle/>
          <a:p>
            <a:r>
              <a:rPr lang="nl-BE" smtClean="0"/>
              <a:t>27/11/15</a:t>
            </a:r>
            <a:endParaRPr lang="en-US"/>
          </a:p>
        </p:txBody>
      </p:sp>
      <p:sp>
        <p:nvSpPr>
          <p:cNvPr id="2" name="Title 1"/>
          <p:cNvSpPr>
            <a:spLocks noGrp="1"/>
          </p:cNvSpPr>
          <p:nvPr>
            <p:ph type="ctrTitle"/>
          </p:nvPr>
        </p:nvSpPr>
        <p:spPr>
          <a:xfrm>
            <a:off x="482599" y="1597819"/>
            <a:ext cx="5998505" cy="1102519"/>
          </a:xfrm>
        </p:spPr>
        <p:txBody>
          <a:bodyPr anchor="b"/>
          <a:lstStyle>
            <a:lvl1pPr>
              <a:lnSpc>
                <a:spcPct val="90000"/>
              </a:lnSpc>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494983" y="2740978"/>
            <a:ext cx="6006442" cy="1314450"/>
          </a:xfrm>
        </p:spPr>
        <p:txBody>
          <a:bodyPr/>
          <a:lstStyle>
            <a:lvl1pPr marL="0" indent="0" algn="l">
              <a:buNone/>
              <a:defRPr sz="1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kdg-logo-horizontal.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268" y="4223625"/>
            <a:ext cx="1766665" cy="403570"/>
          </a:xfrm>
          <a:prstGeom prst="rect">
            <a:avLst/>
          </a:prstGeom>
        </p:spPr>
      </p:pic>
    </p:spTree>
    <p:extLst>
      <p:ext uri="{BB962C8B-B14F-4D97-AF65-F5344CB8AC3E}">
        <p14:creationId xmlns:p14="http://schemas.microsoft.com/office/powerpoint/2010/main" val="41660676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 4 - Wit">
    <p:bg>
      <p:bgPr>
        <a:solidFill>
          <a:schemeClr val="bg1"/>
        </a:solidFill>
        <a:effectLst/>
      </p:bgPr>
    </p:bg>
    <p:spTree>
      <p:nvGrpSpPr>
        <p:cNvPr id="1" name=""/>
        <p:cNvGrpSpPr/>
        <p:nvPr/>
      </p:nvGrpSpPr>
      <p:grpSpPr>
        <a:xfrm>
          <a:off x="0" y="0"/>
          <a:ext cx="0" cy="0"/>
          <a:chOff x="0" y="0"/>
          <a:chExt cx="0" cy="0"/>
        </a:xfrm>
      </p:grpSpPr>
      <p:pic>
        <p:nvPicPr>
          <p:cNvPr id="3" name="Picture 2" descr="kdg_ppt_chapters_2000x1024-white_kdg_ppt_chapters_2000x1024-white-v0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984" y="4444488"/>
            <a:ext cx="2071116" cy="493679"/>
          </a:xfrm>
          <a:prstGeom prst="rect">
            <a:avLst/>
          </a:prstGeom>
        </p:spPr>
      </p:pic>
    </p:spTree>
    <p:extLst>
      <p:ext uri="{BB962C8B-B14F-4D97-AF65-F5344CB8AC3E}">
        <p14:creationId xmlns:p14="http://schemas.microsoft.com/office/powerpoint/2010/main" val="14471777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 5">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0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 5 - Wit">
    <p:bg>
      <p:bgPr>
        <a:solidFill>
          <a:schemeClr val="bg1"/>
        </a:solidFill>
        <a:effectLst/>
      </p:bgPr>
    </p:bg>
    <p:spTree>
      <p:nvGrpSpPr>
        <p:cNvPr id="1" name=""/>
        <p:cNvGrpSpPr/>
        <p:nvPr/>
      </p:nvGrpSpPr>
      <p:grpSpPr>
        <a:xfrm>
          <a:off x="0" y="0"/>
          <a:ext cx="0" cy="0"/>
          <a:chOff x="0" y="0"/>
          <a:chExt cx="0" cy="0"/>
        </a:xfrm>
      </p:grpSpPr>
      <p:pic>
        <p:nvPicPr>
          <p:cNvPr id="3" name="Picture 2" descr="kdg_ppt_chapters_2000x1024-white_kdg_ppt_chapters_2000x1024-white-v05.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53826"/>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984" y="4467192"/>
            <a:ext cx="1975866" cy="470975"/>
          </a:xfrm>
          <a:prstGeom prst="rect">
            <a:avLst/>
          </a:prstGeom>
        </p:spPr>
      </p:pic>
    </p:spTree>
    <p:extLst>
      <p:ext uri="{BB962C8B-B14F-4D97-AF65-F5344CB8AC3E}">
        <p14:creationId xmlns:p14="http://schemas.microsoft.com/office/powerpoint/2010/main" val="14471777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 6">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06.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0160"/>
            <a:ext cx="9144000" cy="513334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 - 6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06.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700"/>
            <a:ext cx="9144000" cy="51562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984" y="4446758"/>
            <a:ext cx="2061591" cy="491409"/>
          </a:xfrm>
          <a:prstGeom prst="rect">
            <a:avLst/>
          </a:prstGeom>
        </p:spPr>
      </p:pic>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 - 7">
    <p:bg>
      <p:bgPr>
        <a:solidFill>
          <a:schemeClr val="tx1"/>
        </a:solidFill>
        <a:effectLst/>
      </p:bgPr>
    </p:bg>
    <p:spTree>
      <p:nvGrpSpPr>
        <p:cNvPr id="1" name=""/>
        <p:cNvGrpSpPr/>
        <p:nvPr/>
      </p:nvGrpSpPr>
      <p:grpSpPr>
        <a:xfrm>
          <a:off x="0" y="0"/>
          <a:ext cx="0" cy="0"/>
          <a:chOff x="0" y="0"/>
          <a:chExt cx="0" cy="0"/>
        </a:xfrm>
      </p:grpSpPr>
      <p:pic>
        <p:nvPicPr>
          <p:cNvPr id="4" name="Picture 3" descr="kdg_ppt_chapters_2000x1024_v-0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
            <a:ext cx="9144000" cy="5141945"/>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Header - 7 - White">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07.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434" y="-8602"/>
            <a:ext cx="9144000" cy="5152102"/>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5" name="Footer Placeholder 4"/>
          <p:cNvSpPr>
            <a:spLocks noGrp="1"/>
          </p:cNvSpPr>
          <p:nvPr>
            <p:ph type="ftr" sz="quarter" idx="11"/>
          </p:nvPr>
        </p:nvSpPr>
        <p:spPr>
          <a:xfrm>
            <a:off x="3025652" y="5238178"/>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pic>
        <p:nvPicPr>
          <p:cNvPr id="7" name="Afbeelding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984" y="4455840"/>
            <a:ext cx="2023491" cy="482327"/>
          </a:xfrm>
          <a:prstGeom prst="rect">
            <a:avLst/>
          </a:prstGeom>
        </p:spPr>
      </p:pic>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 - 8">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0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555"/>
            <a:ext cx="9144000" cy="5141945"/>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Header - 8 - White">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08.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164"/>
            <a:ext cx="9144000" cy="5158859"/>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 - 9">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0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555"/>
            <a:ext cx="9144000" cy="5141945"/>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605" y="619809"/>
            <a:ext cx="6846755" cy="609551"/>
          </a:xfrm>
        </p:spPr>
        <p:txBody>
          <a:bodyPr/>
          <a:lstStyle>
            <a:lvl1pPr>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0010" y="1411866"/>
            <a:ext cx="7790504" cy="3282054"/>
          </a:xfrm>
        </p:spPr>
        <p:txBody>
          <a:bodyPr/>
          <a:lstStyle>
            <a:lvl1pPr marL="228600" indent="-228600">
              <a:buFont typeface="+mj-lt"/>
              <a:buAutoNum type="arabicPeriod"/>
              <a:defRPr sz="1400">
                <a:solidFill>
                  <a:schemeClr val="bg1"/>
                </a:solidFill>
              </a:defRPr>
            </a:lvl1pPr>
          </a:lstStyle>
          <a:p>
            <a:pPr lvl="0"/>
            <a:r>
              <a:rPr lang="en-US" smtClean="0"/>
              <a:t>Click to edit Master text styles</a:t>
            </a:r>
          </a:p>
        </p:txBody>
      </p:sp>
      <p:sp>
        <p:nvSpPr>
          <p:cNvPr id="7" name="object 3"/>
          <p:cNvSpPr/>
          <p:nvPr userDrawn="1"/>
        </p:nvSpPr>
        <p:spPr>
          <a:xfrm>
            <a:off x="578948" y="534434"/>
            <a:ext cx="7964407" cy="0"/>
          </a:xfrm>
          <a:custGeom>
            <a:avLst/>
            <a:gdLst/>
            <a:ahLst/>
            <a:cxnLst/>
            <a:rect l="l" t="t" r="r" b="b"/>
            <a:pathLst>
              <a:path w="11747500">
                <a:moveTo>
                  <a:pt x="0" y="0"/>
                </a:moveTo>
                <a:lnTo>
                  <a:pt x="11747500" y="0"/>
                </a:lnTo>
              </a:path>
            </a:pathLst>
          </a:custGeom>
          <a:ln w="76200">
            <a:solidFill>
              <a:schemeClr val="bg1"/>
            </a:solidFill>
          </a:ln>
        </p:spPr>
        <p:txBody>
          <a:bodyPr wrap="square" lIns="0" tIns="0" rIns="0" bIns="0" rtlCol="0"/>
          <a:lstStyle/>
          <a:p>
            <a:endParaRPr/>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44488"/>
            <a:ext cx="2071116" cy="493679"/>
          </a:xfrm>
          <a:prstGeom prst="rect">
            <a:avLst/>
          </a:prstGeom>
        </p:spPr>
      </p:pic>
    </p:spTree>
    <p:extLst>
      <p:ext uri="{BB962C8B-B14F-4D97-AF65-F5344CB8AC3E}">
        <p14:creationId xmlns:p14="http://schemas.microsoft.com/office/powerpoint/2010/main" val="29811917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 9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09.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65365"/>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 - 10">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0"/>
            <a:ext cx="9144000" cy="5152354"/>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 - 10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0.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998" y="-1"/>
            <a:ext cx="9162998" cy="5143501"/>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 11">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101600" y="0"/>
            <a:ext cx="9245600" cy="5144516"/>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5" name="Footer Placeholder 4"/>
          <p:cNvSpPr>
            <a:spLocks noGrp="1"/>
          </p:cNvSpPr>
          <p:nvPr>
            <p:ph type="ftr" sz="quarter" idx="11"/>
          </p:nvPr>
        </p:nvSpPr>
        <p:spPr>
          <a:xfrm>
            <a:off x="3025652" y="5238178"/>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ofdstuk 11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61439"/>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5" name="Footer Placeholder 4"/>
          <p:cNvSpPr>
            <a:spLocks noGrp="1"/>
          </p:cNvSpPr>
          <p:nvPr>
            <p:ph type="ftr" sz="quarter" idx="11"/>
          </p:nvPr>
        </p:nvSpPr>
        <p:spPr>
          <a:xfrm>
            <a:off x="3025652" y="5238178"/>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ofdstuk 12">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2003"/>
            <a:ext cx="9144000" cy="5126332"/>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ofdstuk 12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164"/>
            <a:ext cx="9144000" cy="5171869"/>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oofdstuk 13">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
            <a:ext cx="9144000" cy="5143501"/>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5" name="Footer Placeholder 4"/>
          <p:cNvSpPr>
            <a:spLocks noGrp="1"/>
          </p:cNvSpPr>
          <p:nvPr>
            <p:ph type="ftr" sz="quarter" idx="11"/>
          </p:nvPr>
        </p:nvSpPr>
        <p:spPr>
          <a:xfrm>
            <a:off x="3025652" y="5238178"/>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ofdstuk 13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5848"/>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ofdstuk 14">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3175"/>
            <a:ext cx="9144000" cy="5167967"/>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 1">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0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34355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oofdstuk 14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ofdstuk 15">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0"/>
            <a:ext cx="9144000" cy="5152354"/>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ofdstuk 15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5.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ofdstuk 16">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6.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0476243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ofdstuk 16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6.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232073"/>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ofdstuk 17">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81280" y="-3996"/>
            <a:ext cx="9225280" cy="5157558"/>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ofdstuk - 17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7.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ofdstuk 18">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2163"/>
            <a:ext cx="9144000" cy="5152354"/>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ofdstuk - 18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8.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097"/>
            <a:ext cx="9144000" cy="5139403"/>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ofdstuk 19">
    <p:bg>
      <p:bgPr>
        <a:solidFill>
          <a:schemeClr val="tx1"/>
        </a:solidFill>
        <a:effectLst/>
      </p:bgPr>
    </p:bg>
    <p:spTree>
      <p:nvGrpSpPr>
        <p:cNvPr id="1" name=""/>
        <p:cNvGrpSpPr/>
        <p:nvPr/>
      </p:nvGrpSpPr>
      <p:grpSpPr>
        <a:xfrm>
          <a:off x="0" y="0"/>
          <a:ext cx="0" cy="0"/>
          <a:chOff x="0" y="0"/>
          <a:chExt cx="0" cy="0"/>
        </a:xfrm>
      </p:grpSpPr>
      <p:pic>
        <p:nvPicPr>
          <p:cNvPr id="4" name="Picture 3" descr="kdg_ppt_chapters_2000x1024_v-1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2164"/>
            <a:ext cx="9144000" cy="5147149"/>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7364708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 1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984" y="4469462"/>
            <a:ext cx="1966341" cy="468705"/>
          </a:xfrm>
          <a:prstGeom prst="rect">
            <a:avLst/>
          </a:prstGeom>
        </p:spPr>
      </p:pic>
    </p:spTree>
    <p:extLst>
      <p:ext uri="{BB962C8B-B14F-4D97-AF65-F5344CB8AC3E}">
        <p14:creationId xmlns:p14="http://schemas.microsoft.com/office/powerpoint/2010/main" val="36197526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ofdstuk 19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19.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52354"/>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ofdstuk - 20">
    <p:bg>
      <p:bgPr>
        <a:solidFill>
          <a:schemeClr val="tx1"/>
        </a:solidFill>
        <a:effectLst/>
      </p:bgPr>
    </p:bg>
    <p:spTree>
      <p:nvGrpSpPr>
        <p:cNvPr id="1" name=""/>
        <p:cNvGrpSpPr/>
        <p:nvPr/>
      </p:nvGrpSpPr>
      <p:grpSpPr>
        <a:xfrm>
          <a:off x="0" y="0"/>
          <a:ext cx="0" cy="0"/>
          <a:chOff x="0" y="0"/>
          <a:chExt cx="0" cy="0"/>
        </a:xfrm>
      </p:grpSpPr>
      <p:pic>
        <p:nvPicPr>
          <p:cNvPr id="4" name="Picture 3" descr="kdg_ppt_chapters_2000x1024_v-2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
            <a:ext cx="9144000" cy="5136741"/>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7364708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oofdstuk 20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20.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55552919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en tekst me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nl-BE" smtClean="0"/>
              <a:t>27/11/15</a:t>
            </a:r>
            <a:endParaRPr lang="en-US"/>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78544"/>
            <a:ext cx="1928241" cy="459623"/>
          </a:xfrm>
          <a:prstGeom prst="rect">
            <a:avLst/>
          </a:prstGeom>
        </p:spPr>
      </p:pic>
    </p:spTree>
    <p:extLst>
      <p:ext uri="{BB962C8B-B14F-4D97-AF65-F5344CB8AC3E}">
        <p14:creationId xmlns:p14="http://schemas.microsoft.com/office/powerpoint/2010/main" val="177168348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el en tekst met bullets">
    <p:spTree>
      <p:nvGrpSpPr>
        <p:cNvPr id="1" name=""/>
        <p:cNvGrpSpPr/>
        <p:nvPr/>
      </p:nvGrpSpPr>
      <p:grpSpPr>
        <a:xfrm>
          <a:off x="0" y="0"/>
          <a:ext cx="0" cy="0"/>
          <a:chOff x="0" y="0"/>
          <a:chExt cx="0" cy="0"/>
        </a:xfrm>
      </p:grpSpPr>
      <p:sp>
        <p:nvSpPr>
          <p:cNvPr id="2" name="Title 1"/>
          <p:cNvSpPr>
            <a:spLocks noGrp="1"/>
          </p:cNvSpPr>
          <p:nvPr>
            <p:ph type="title"/>
          </p:nvPr>
        </p:nvSpPr>
        <p:spPr>
          <a:xfrm>
            <a:off x="478605" y="619809"/>
            <a:ext cx="7811909" cy="85725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Afbeelding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78544"/>
            <a:ext cx="1928241" cy="459623"/>
          </a:xfrm>
          <a:prstGeom prst="rect">
            <a:avLst/>
          </a:prstGeom>
        </p:spPr>
      </p:pic>
    </p:spTree>
    <p:extLst>
      <p:ext uri="{BB962C8B-B14F-4D97-AF65-F5344CB8AC3E}">
        <p14:creationId xmlns:p14="http://schemas.microsoft.com/office/powerpoint/2010/main" val="351002475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tekst zonder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b="1"/>
            </a:lvl1pPr>
            <a:lvl2pPr marL="357188" indent="-179388">
              <a:buFont typeface="Arial"/>
              <a:buChar char="•"/>
              <a:defRPr/>
            </a:lvl2pPr>
            <a:lvl3pPr marL="534988" indent="-177800">
              <a:buFont typeface="Lucida Grande"/>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nl-BE" smtClean="0"/>
              <a:t>27/11/15</a:t>
            </a:r>
            <a:endParaRPr lang="en-US"/>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51300"/>
            <a:ext cx="2042541" cy="486868"/>
          </a:xfrm>
          <a:prstGeom prst="rect">
            <a:avLst/>
          </a:prstGeom>
        </p:spPr>
      </p:pic>
    </p:spTree>
    <p:extLst>
      <p:ext uri="{BB962C8B-B14F-4D97-AF65-F5344CB8AC3E}">
        <p14:creationId xmlns:p14="http://schemas.microsoft.com/office/powerpoint/2010/main" val="291940925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tekst - zwart vla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0010" y="1635386"/>
            <a:ext cx="4874630" cy="3045226"/>
          </a:xfrm>
        </p:spPr>
        <p:txBody>
          <a:bodyPr/>
          <a:lstStyle>
            <a:lvl1pPr marL="0" indent="0">
              <a:buNone/>
              <a:defRPr b="1"/>
            </a:lvl1pPr>
            <a:lvl2pPr marL="357188" indent="-179388">
              <a:buFont typeface="Arial"/>
              <a:buChar char="•"/>
              <a:defRPr/>
            </a:lvl2pPr>
            <a:lvl3pPr marL="534988" indent="-177800">
              <a:buFont typeface="Lucida Grande"/>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nl-BE" smtClean="0"/>
              <a:t>27/11/15</a:t>
            </a:r>
            <a:endParaRPr lang="en-US" dirty="0"/>
          </a:p>
        </p:txBody>
      </p:sp>
      <p:sp>
        <p:nvSpPr>
          <p:cNvPr id="9" name="Text Placeholder 8"/>
          <p:cNvSpPr>
            <a:spLocks noGrp="1"/>
          </p:cNvSpPr>
          <p:nvPr>
            <p:ph type="body" sz="quarter" idx="13"/>
          </p:nvPr>
        </p:nvSpPr>
        <p:spPr bwMode="ltGray">
          <a:xfrm>
            <a:off x="6015038" y="1747839"/>
            <a:ext cx="2600325" cy="2580322"/>
          </a:xfrm>
          <a:solidFill>
            <a:schemeClr val="tx1"/>
          </a:solidFill>
        </p:spPr>
        <p:txBody>
          <a:bodyPr lIns="180000" tIns="234000" rIns="144000" bIns="234000"/>
          <a:lstStyle>
            <a:lvl1pPr marL="0" indent="0">
              <a:buNone/>
              <a:defRPr sz="1300" b="1">
                <a:solidFill>
                  <a:schemeClr val="bg1"/>
                </a:solidFill>
              </a:defRPr>
            </a:lvl1pPr>
            <a:lvl2pPr marL="0" indent="0">
              <a:buFontTx/>
              <a:buNone/>
              <a:defRPr sz="1100">
                <a:solidFill>
                  <a:schemeClr val="bg1"/>
                </a:solidFill>
              </a:defRPr>
            </a:lvl2pPr>
            <a:lvl3pPr marL="357188" indent="0">
              <a:buFontTx/>
              <a:buNone/>
              <a:defRPr>
                <a:solidFill>
                  <a:schemeClr val="bg1"/>
                </a:solidFill>
              </a:defRPr>
            </a:lvl3pPr>
            <a:lvl4pPr marL="534987" indent="0">
              <a:buFontTx/>
              <a:buNone/>
              <a:defRPr>
                <a:solidFill>
                  <a:schemeClr val="bg1"/>
                </a:solidFill>
              </a:defRPr>
            </a:lvl4pPr>
            <a:lvl5pPr marL="720725" indent="0">
              <a:buFontTx/>
              <a:buNone/>
              <a:defRPr>
                <a:solidFill>
                  <a:schemeClr val="bg1"/>
                </a:solidFill>
              </a:defRPr>
            </a:lvl5pPr>
          </a:lstStyle>
          <a:p>
            <a:pPr lvl="0"/>
            <a:r>
              <a:rPr lang="en-US" smtClean="0"/>
              <a:t>Click to edit Master text styles</a:t>
            </a:r>
          </a:p>
          <a:p>
            <a:pPr lvl="1"/>
            <a:r>
              <a:rPr lang="en-US" smtClean="0"/>
              <a:t>Second level</a:t>
            </a:r>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503520"/>
            <a:ext cx="1823466" cy="434648"/>
          </a:xfrm>
          <a:prstGeom prst="rect">
            <a:avLst/>
          </a:prstGeom>
        </p:spPr>
      </p:pic>
    </p:spTree>
    <p:extLst>
      <p:ext uri="{BB962C8B-B14F-4D97-AF65-F5344CB8AC3E}">
        <p14:creationId xmlns:p14="http://schemas.microsoft.com/office/powerpoint/2010/main" val="7444276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en tekst - groen vla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0010" y="1635386"/>
            <a:ext cx="4874630" cy="3045226"/>
          </a:xfrm>
        </p:spPr>
        <p:txBody>
          <a:bodyPr/>
          <a:lstStyle>
            <a:lvl1pPr marL="0" indent="0">
              <a:buNone/>
              <a:defRPr b="1"/>
            </a:lvl1pPr>
            <a:lvl2pPr marL="357188" indent="-179388">
              <a:buFont typeface="Arial"/>
              <a:buChar char="•"/>
              <a:defRPr/>
            </a:lvl2pPr>
            <a:lvl3pPr marL="534988" indent="-177800">
              <a:buFont typeface="Lucida Grande"/>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nl-BE" smtClean="0"/>
              <a:t>27/11/15</a:t>
            </a:r>
            <a:endParaRPr lang="en-US" dirty="0"/>
          </a:p>
        </p:txBody>
      </p:sp>
      <p:sp>
        <p:nvSpPr>
          <p:cNvPr id="9" name="Text Placeholder 8"/>
          <p:cNvSpPr>
            <a:spLocks noGrp="1"/>
          </p:cNvSpPr>
          <p:nvPr>
            <p:ph type="body" sz="quarter" idx="13"/>
          </p:nvPr>
        </p:nvSpPr>
        <p:spPr>
          <a:xfrm>
            <a:off x="6015038" y="1747839"/>
            <a:ext cx="2600325" cy="2580322"/>
          </a:xfrm>
          <a:solidFill>
            <a:srgbClr val="43B109"/>
          </a:solidFill>
        </p:spPr>
        <p:txBody>
          <a:bodyPr lIns="180000" tIns="234000" rIns="144000" bIns="234000"/>
          <a:lstStyle>
            <a:lvl1pPr marL="0" indent="0">
              <a:buNone/>
              <a:defRPr sz="1300" b="1">
                <a:solidFill>
                  <a:schemeClr val="bg1"/>
                </a:solidFill>
              </a:defRPr>
            </a:lvl1pPr>
            <a:lvl2pPr marL="0" indent="0">
              <a:buFontTx/>
              <a:buNone/>
              <a:defRPr sz="1100">
                <a:solidFill>
                  <a:schemeClr val="bg1"/>
                </a:solidFill>
              </a:defRPr>
            </a:lvl2pPr>
            <a:lvl3pPr marL="357188" indent="0">
              <a:buFontTx/>
              <a:buNone/>
              <a:defRPr>
                <a:solidFill>
                  <a:schemeClr val="bg1"/>
                </a:solidFill>
              </a:defRPr>
            </a:lvl3pPr>
            <a:lvl4pPr marL="534987" indent="0">
              <a:buFontTx/>
              <a:buNone/>
              <a:defRPr>
                <a:solidFill>
                  <a:schemeClr val="bg1"/>
                </a:solidFill>
              </a:defRPr>
            </a:lvl4pPr>
            <a:lvl5pPr marL="720725" indent="0">
              <a:buFontTx/>
              <a:buNone/>
              <a:defRPr>
                <a:solidFill>
                  <a:schemeClr val="bg1"/>
                </a:solidFill>
              </a:defRPr>
            </a:lvl5pPr>
          </a:lstStyle>
          <a:p>
            <a:pPr lvl="0"/>
            <a:r>
              <a:rPr lang="en-US" smtClean="0"/>
              <a:t>Click to edit Master text styles</a:t>
            </a:r>
          </a:p>
          <a:p>
            <a:pPr lvl="1"/>
            <a:r>
              <a:rPr lang="en-US" smtClean="0"/>
              <a:t>Second level</a:t>
            </a:r>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23056"/>
            <a:ext cx="2161032" cy="515112"/>
          </a:xfrm>
          <a:prstGeom prst="rect">
            <a:avLst/>
          </a:prstGeom>
        </p:spPr>
      </p:pic>
    </p:spTree>
    <p:extLst>
      <p:ext uri="{BB962C8B-B14F-4D97-AF65-F5344CB8AC3E}">
        <p14:creationId xmlns:p14="http://schemas.microsoft.com/office/powerpoint/2010/main" val="42786142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tekst - 2 beeld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0010" y="1635386"/>
            <a:ext cx="2903590" cy="3045226"/>
          </a:xfrm>
        </p:spPr>
        <p:txBody>
          <a:bodyPr/>
          <a:lstStyle>
            <a:lvl1pPr marL="0" indent="0">
              <a:buNone/>
              <a:defRPr b="0"/>
            </a:lvl1pPr>
            <a:lvl2pPr marL="357188" indent="-179388">
              <a:buFont typeface="Arial"/>
              <a:buChar char="•"/>
              <a:defRPr/>
            </a:lvl2pPr>
            <a:lvl3pPr marL="534988" indent="-177800">
              <a:buFont typeface="Lucida Grande"/>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nl-BE" smtClean="0"/>
              <a:t>27/11/15</a:t>
            </a:r>
            <a:endParaRPr lang="en-US" dirty="0"/>
          </a:p>
        </p:txBody>
      </p:sp>
      <p:sp>
        <p:nvSpPr>
          <p:cNvPr id="8" name="Picture Placeholder 7"/>
          <p:cNvSpPr>
            <a:spLocks noGrp="1"/>
          </p:cNvSpPr>
          <p:nvPr>
            <p:ph type="pic" sz="quarter" idx="13"/>
          </p:nvPr>
        </p:nvSpPr>
        <p:spPr>
          <a:xfrm>
            <a:off x="3688715" y="1676719"/>
            <a:ext cx="2284319" cy="2285682"/>
          </a:xfrm>
        </p:spPr>
        <p:txBody>
          <a:bodyPr/>
          <a:lstStyle>
            <a:lvl1pPr marL="0" indent="0" algn="ctr">
              <a:buNone/>
              <a:defRPr sz="1000"/>
            </a:lvl1pPr>
          </a:lstStyle>
          <a:p>
            <a:r>
              <a:rPr lang="en-US" smtClean="0"/>
              <a:t>Click icon to add picture</a:t>
            </a:r>
            <a:endParaRPr lang="en-US"/>
          </a:p>
        </p:txBody>
      </p:sp>
      <p:sp>
        <p:nvSpPr>
          <p:cNvPr id="10" name="Picture Placeholder 7"/>
          <p:cNvSpPr>
            <a:spLocks noGrp="1"/>
          </p:cNvSpPr>
          <p:nvPr>
            <p:ph type="pic" sz="quarter" idx="14"/>
          </p:nvPr>
        </p:nvSpPr>
        <p:spPr>
          <a:xfrm>
            <a:off x="6228786" y="1676719"/>
            <a:ext cx="2284319" cy="2285682"/>
          </a:xfrm>
        </p:spPr>
        <p:txBody>
          <a:bodyPr/>
          <a:lstStyle>
            <a:lvl1pPr marL="0" indent="0" algn="ctr">
              <a:buNone/>
              <a:defRPr sz="1000"/>
            </a:lvl1pPr>
          </a:lstStyle>
          <a:p>
            <a:r>
              <a:rPr lang="en-US" smtClean="0"/>
              <a:t>Click icon to add picture</a:t>
            </a:r>
            <a:endParaRPr lang="en-US"/>
          </a:p>
        </p:txBody>
      </p:sp>
      <p:sp>
        <p:nvSpPr>
          <p:cNvPr id="14" name="Text Placeholder 13"/>
          <p:cNvSpPr>
            <a:spLocks noGrp="1"/>
          </p:cNvSpPr>
          <p:nvPr>
            <p:ph type="body" sz="quarter" idx="15"/>
          </p:nvPr>
        </p:nvSpPr>
        <p:spPr>
          <a:xfrm>
            <a:off x="3608070" y="4073843"/>
            <a:ext cx="4905035" cy="534987"/>
          </a:xfrm>
        </p:spPr>
        <p:txBody>
          <a:bodyPr/>
          <a:lstStyle>
            <a:lvl1pPr marL="0" indent="0">
              <a:buNone/>
              <a:defRPr/>
            </a:lvl1pPr>
          </a:lstStyle>
          <a:p>
            <a:pPr lvl="0"/>
            <a:r>
              <a:rPr lang="en-US" smtClean="0"/>
              <a:t>Click to edit Master text styles</a:t>
            </a:r>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55840"/>
            <a:ext cx="2023491" cy="482327"/>
          </a:xfrm>
          <a:prstGeom prst="rect">
            <a:avLst/>
          </a:prstGeom>
        </p:spPr>
      </p:pic>
    </p:spTree>
    <p:extLst>
      <p:ext uri="{BB962C8B-B14F-4D97-AF65-F5344CB8AC3E}">
        <p14:creationId xmlns:p14="http://schemas.microsoft.com/office/powerpoint/2010/main" val="1336397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0010" y="1635386"/>
            <a:ext cx="2903590" cy="3045226"/>
          </a:xfrm>
        </p:spPr>
        <p:txBody>
          <a:bodyPr/>
          <a:lstStyle>
            <a:lvl1pPr marL="0" indent="0">
              <a:buNone/>
              <a:defRPr b="0"/>
            </a:lvl1pPr>
            <a:lvl2pPr marL="357188" indent="-179388">
              <a:buFont typeface="Arial"/>
              <a:buChar char="•"/>
              <a:defRPr/>
            </a:lvl2pPr>
            <a:lvl3pPr marL="534988" indent="-177800">
              <a:buFont typeface="Lucida Grande"/>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nl-BE" smtClean="0"/>
              <a:t>27/11/15</a:t>
            </a:r>
            <a:endParaRPr lang="en-US" dirty="0"/>
          </a:p>
        </p:txBody>
      </p:sp>
      <p:sp>
        <p:nvSpPr>
          <p:cNvPr id="5" name="Footer Placeholder 4"/>
          <p:cNvSpPr>
            <a:spLocks noGrp="1"/>
          </p:cNvSpPr>
          <p:nvPr>
            <p:ph type="ftr" sz="quarter" idx="11"/>
          </p:nvPr>
        </p:nvSpPr>
        <p:spPr>
          <a:xfrm>
            <a:off x="3025652" y="5238178"/>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
        <p:nvSpPr>
          <p:cNvPr id="8" name="Picture Placeholder 7"/>
          <p:cNvSpPr>
            <a:spLocks noGrp="1"/>
          </p:cNvSpPr>
          <p:nvPr>
            <p:ph type="pic" sz="quarter" idx="13"/>
          </p:nvPr>
        </p:nvSpPr>
        <p:spPr>
          <a:xfrm>
            <a:off x="3688715" y="1676719"/>
            <a:ext cx="4824390" cy="2285682"/>
          </a:xfrm>
        </p:spPr>
        <p:txBody>
          <a:bodyPr/>
          <a:lstStyle>
            <a:lvl1pPr marL="0" indent="0" algn="ctr">
              <a:buNone/>
              <a:defRPr sz="1000"/>
            </a:lvl1pPr>
          </a:lstStyle>
          <a:p>
            <a:r>
              <a:rPr lang="en-US" smtClean="0"/>
              <a:t>Click icon to add picture</a:t>
            </a:r>
            <a:endParaRPr lang="en-US"/>
          </a:p>
        </p:txBody>
      </p:sp>
      <p:sp>
        <p:nvSpPr>
          <p:cNvPr id="14" name="Text Placeholder 13"/>
          <p:cNvSpPr>
            <a:spLocks noGrp="1"/>
          </p:cNvSpPr>
          <p:nvPr>
            <p:ph type="body" sz="quarter" idx="15"/>
          </p:nvPr>
        </p:nvSpPr>
        <p:spPr>
          <a:xfrm>
            <a:off x="3608070" y="4073843"/>
            <a:ext cx="4905035" cy="534987"/>
          </a:xfrm>
        </p:spPr>
        <p:txBody>
          <a:bodyPr/>
          <a:lstStyle>
            <a:lvl1pPr marL="0" indent="0">
              <a:buNone/>
              <a:defRPr/>
            </a:lvl1pPr>
          </a:lstStyle>
          <a:p>
            <a:pPr lvl="0"/>
            <a:r>
              <a:rPr lang="en-US" smtClean="0"/>
              <a:t>Click to edit Master text styles</a:t>
            </a:r>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23056"/>
            <a:ext cx="2161032" cy="515112"/>
          </a:xfrm>
          <a:prstGeom prst="rect">
            <a:avLst/>
          </a:prstGeom>
        </p:spPr>
      </p:pic>
    </p:spTree>
    <p:extLst>
      <p:ext uri="{BB962C8B-B14F-4D97-AF65-F5344CB8AC3E}">
        <p14:creationId xmlns:p14="http://schemas.microsoft.com/office/powerpoint/2010/main" val="3668887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2">
    <p:bg>
      <p:bgPr>
        <a:solidFill>
          <a:schemeClr val="tx1"/>
        </a:solidFill>
        <a:effectLst/>
      </p:bgPr>
    </p:bg>
    <p:spTree>
      <p:nvGrpSpPr>
        <p:cNvPr id="1" name=""/>
        <p:cNvGrpSpPr/>
        <p:nvPr/>
      </p:nvGrpSpPr>
      <p:grpSpPr>
        <a:xfrm>
          <a:off x="0" y="0"/>
          <a:ext cx="0" cy="0"/>
          <a:chOff x="0" y="0"/>
          <a:chExt cx="0" cy="0"/>
        </a:xfrm>
      </p:grpSpPr>
      <p:pic>
        <p:nvPicPr>
          <p:cNvPr id="12" name="Picture 11" descr="kdg_ppt_chapters_2000x1024_v-0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40640" y="-10633"/>
            <a:ext cx="9184640" cy="51435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680" y="1946593"/>
            <a:ext cx="4038600" cy="2545556"/>
          </a:xfrm>
        </p:spPr>
        <p:txBody>
          <a:bodyPr/>
          <a:lstStyle>
            <a:lvl1pPr marL="0" indent="0">
              <a:buNone/>
              <a:defRPr sz="1100" b="1"/>
            </a:lvl1pPr>
            <a:lvl2pPr marL="0" indent="0">
              <a:buNone/>
              <a:defRPr sz="1050"/>
            </a:lvl2pPr>
            <a:lvl3pPr marL="182563" indent="-182563">
              <a:buFont typeface="Arial"/>
              <a:buChar char="•"/>
              <a:defRPr sz="1000"/>
            </a:lvl3pPr>
            <a:lvl4pPr marL="534987" indent="0">
              <a:buNone/>
              <a:defRPr sz="900"/>
            </a:lvl4pPr>
            <a:lvl5pPr marL="720725" indent="0">
              <a:buNone/>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78680" y="1997393"/>
            <a:ext cx="4038600" cy="2545556"/>
          </a:xfrm>
        </p:spPr>
        <p:txBody>
          <a:bodyPr/>
          <a:lstStyle>
            <a:lvl1pPr marL="0" indent="0">
              <a:buNone/>
              <a:defRPr sz="1100" b="1"/>
            </a:lvl1pPr>
            <a:lvl2pPr marL="0" indent="0">
              <a:buNone/>
              <a:defRPr sz="1050"/>
            </a:lvl2pPr>
            <a:lvl3pPr marL="177800" indent="-177800">
              <a:buFont typeface="Arial"/>
              <a:buChar char="•"/>
              <a:defRPr sz="1000"/>
            </a:lvl3pPr>
            <a:lvl4pPr marL="534987" indent="0">
              <a:buNone/>
              <a:defRPr sz="900"/>
            </a:lvl4pPr>
            <a:lvl5pPr marL="720725" indent="0">
              <a:buNone/>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r>
              <a:rPr lang="nl-BE" smtClean="0"/>
              <a:t>27/11/15</a:t>
            </a:r>
            <a:endParaRPr lang="en-US"/>
          </a:p>
        </p:txBody>
      </p:sp>
      <p:sp>
        <p:nvSpPr>
          <p:cNvPr id="6" name="Footer Placeholder 5"/>
          <p:cNvSpPr>
            <a:spLocks noGrp="1"/>
          </p:cNvSpPr>
          <p:nvPr>
            <p:ph type="ftr" sz="quarter" idx="11"/>
          </p:nvPr>
        </p:nvSpPr>
        <p:spPr>
          <a:xfrm>
            <a:off x="3025652" y="5238178"/>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
        <p:nvSpPr>
          <p:cNvPr id="8" name="object 7"/>
          <p:cNvSpPr/>
          <p:nvPr userDrawn="1"/>
        </p:nvSpPr>
        <p:spPr>
          <a:xfrm>
            <a:off x="576263" y="1814994"/>
            <a:ext cx="3949398" cy="185100"/>
          </a:xfrm>
          <a:custGeom>
            <a:avLst/>
            <a:gdLst/>
            <a:ahLst/>
            <a:cxnLst/>
            <a:rect l="l" t="t" r="r" b="b"/>
            <a:pathLst>
              <a:path w="3632200">
                <a:moveTo>
                  <a:pt x="0" y="0"/>
                </a:moveTo>
                <a:lnTo>
                  <a:pt x="3632200" y="0"/>
                </a:lnTo>
              </a:path>
            </a:pathLst>
          </a:custGeom>
          <a:ln w="76200">
            <a:solidFill>
              <a:srgbClr val="000000"/>
            </a:solidFill>
          </a:ln>
        </p:spPr>
        <p:txBody>
          <a:bodyPr wrap="square" lIns="0" tIns="0" rIns="0" bIns="0" rtlCol="0"/>
          <a:lstStyle/>
          <a:p>
            <a:endParaRPr/>
          </a:p>
        </p:txBody>
      </p:sp>
      <p:sp>
        <p:nvSpPr>
          <p:cNvPr id="10" name="object 7"/>
          <p:cNvSpPr/>
          <p:nvPr userDrawn="1"/>
        </p:nvSpPr>
        <p:spPr>
          <a:xfrm>
            <a:off x="4777067" y="1814994"/>
            <a:ext cx="3949398" cy="185100"/>
          </a:xfrm>
          <a:custGeom>
            <a:avLst/>
            <a:gdLst/>
            <a:ahLst/>
            <a:cxnLst/>
            <a:rect l="l" t="t" r="r" b="b"/>
            <a:pathLst>
              <a:path w="3632200">
                <a:moveTo>
                  <a:pt x="0" y="0"/>
                </a:moveTo>
                <a:lnTo>
                  <a:pt x="3632200" y="0"/>
                </a:lnTo>
              </a:path>
            </a:pathLst>
          </a:custGeom>
          <a:ln w="76200">
            <a:solidFill>
              <a:srgbClr val="000000"/>
            </a:solidFill>
          </a:ln>
        </p:spPr>
        <p:txBody>
          <a:bodyPr wrap="square" lIns="0" tIns="0" rIns="0" bIns="0" rtlCol="0"/>
          <a:lstStyle/>
          <a:p>
            <a:endParaRPr/>
          </a:p>
        </p:txBody>
      </p:sp>
      <p:pic>
        <p:nvPicPr>
          <p:cNvPr id="11" name="Afbeelding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49030"/>
            <a:ext cx="2052066" cy="489138"/>
          </a:xfrm>
          <a:prstGeom prst="rect">
            <a:avLst/>
          </a:prstGeom>
        </p:spPr>
      </p:pic>
    </p:spTree>
    <p:extLst>
      <p:ext uri="{BB962C8B-B14F-4D97-AF65-F5344CB8AC3E}">
        <p14:creationId xmlns:p14="http://schemas.microsoft.com/office/powerpoint/2010/main" val="22400796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3210145" y="1956753"/>
            <a:ext cx="2449389" cy="2545556"/>
          </a:xfrm>
        </p:spPr>
        <p:txBody>
          <a:bodyPr/>
          <a:lstStyle>
            <a:lvl1pPr marL="0" indent="0">
              <a:buNone/>
              <a:defRPr sz="1100" b="1"/>
            </a:lvl1pPr>
            <a:lvl2pPr marL="0" indent="0">
              <a:buNone/>
              <a:defRPr sz="1050"/>
            </a:lvl2pPr>
            <a:lvl3pPr marL="182563" indent="-182563">
              <a:buFont typeface="Arial"/>
              <a:buChar char="•"/>
              <a:defRPr sz="1000"/>
            </a:lvl3pPr>
            <a:lvl4pPr marL="534987" indent="0">
              <a:buNone/>
              <a:defRPr sz="900"/>
            </a:lvl4pPr>
            <a:lvl5pPr marL="720725" indent="0">
              <a:buNone/>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r>
              <a:rPr lang="nl-BE" smtClean="0"/>
              <a:t>27/11/15</a:t>
            </a:r>
            <a:endParaRPr lang="en-US"/>
          </a:p>
        </p:txBody>
      </p:sp>
      <p:sp>
        <p:nvSpPr>
          <p:cNvPr id="7" name="Slide Number Placeholder 6"/>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
        <p:nvSpPr>
          <p:cNvPr id="8" name="object 7"/>
          <p:cNvSpPr/>
          <p:nvPr userDrawn="1"/>
        </p:nvSpPr>
        <p:spPr>
          <a:xfrm>
            <a:off x="576263" y="1814994"/>
            <a:ext cx="2449389" cy="45719"/>
          </a:xfrm>
          <a:custGeom>
            <a:avLst/>
            <a:gdLst/>
            <a:ahLst/>
            <a:cxnLst/>
            <a:rect l="l" t="t" r="r" b="b"/>
            <a:pathLst>
              <a:path w="3632200">
                <a:moveTo>
                  <a:pt x="0" y="0"/>
                </a:moveTo>
                <a:lnTo>
                  <a:pt x="3632200" y="0"/>
                </a:lnTo>
              </a:path>
            </a:pathLst>
          </a:custGeom>
          <a:ln w="76200">
            <a:solidFill>
              <a:srgbClr val="000000"/>
            </a:solidFill>
          </a:ln>
        </p:spPr>
        <p:txBody>
          <a:bodyPr wrap="square" lIns="0" tIns="0" rIns="0" bIns="0" rtlCol="0"/>
          <a:lstStyle/>
          <a:p>
            <a:endParaRPr/>
          </a:p>
        </p:txBody>
      </p:sp>
      <p:sp>
        <p:nvSpPr>
          <p:cNvPr id="11" name="object 7"/>
          <p:cNvSpPr/>
          <p:nvPr userDrawn="1"/>
        </p:nvSpPr>
        <p:spPr>
          <a:xfrm>
            <a:off x="3301585" y="1814994"/>
            <a:ext cx="2449389" cy="45719"/>
          </a:xfrm>
          <a:custGeom>
            <a:avLst/>
            <a:gdLst/>
            <a:ahLst/>
            <a:cxnLst/>
            <a:rect l="l" t="t" r="r" b="b"/>
            <a:pathLst>
              <a:path w="3632200">
                <a:moveTo>
                  <a:pt x="0" y="0"/>
                </a:moveTo>
                <a:lnTo>
                  <a:pt x="3632200" y="0"/>
                </a:lnTo>
              </a:path>
            </a:pathLst>
          </a:custGeom>
          <a:ln w="76200">
            <a:solidFill>
              <a:srgbClr val="000000"/>
            </a:solidFill>
          </a:ln>
        </p:spPr>
        <p:txBody>
          <a:bodyPr wrap="square" lIns="0" tIns="0" rIns="0" bIns="0" rtlCol="0"/>
          <a:lstStyle/>
          <a:p>
            <a:endParaRPr/>
          </a:p>
        </p:txBody>
      </p:sp>
      <p:sp>
        <p:nvSpPr>
          <p:cNvPr id="12" name="object 7"/>
          <p:cNvSpPr/>
          <p:nvPr userDrawn="1"/>
        </p:nvSpPr>
        <p:spPr>
          <a:xfrm>
            <a:off x="6084036" y="1814994"/>
            <a:ext cx="2449389" cy="45719"/>
          </a:xfrm>
          <a:custGeom>
            <a:avLst/>
            <a:gdLst/>
            <a:ahLst/>
            <a:cxnLst/>
            <a:rect l="l" t="t" r="r" b="b"/>
            <a:pathLst>
              <a:path w="3632200">
                <a:moveTo>
                  <a:pt x="0" y="0"/>
                </a:moveTo>
                <a:lnTo>
                  <a:pt x="3632200" y="0"/>
                </a:lnTo>
              </a:path>
            </a:pathLst>
          </a:custGeom>
          <a:ln w="76200">
            <a:solidFill>
              <a:srgbClr val="000000"/>
            </a:solidFill>
          </a:ln>
        </p:spPr>
        <p:txBody>
          <a:bodyPr wrap="square" lIns="0" tIns="0" rIns="0" bIns="0" rtlCol="0"/>
          <a:lstStyle/>
          <a:p>
            <a:endParaRPr/>
          </a:p>
        </p:txBody>
      </p:sp>
      <p:sp>
        <p:nvSpPr>
          <p:cNvPr id="14" name="Content Placeholder 3"/>
          <p:cNvSpPr>
            <a:spLocks noGrp="1"/>
          </p:cNvSpPr>
          <p:nvPr>
            <p:ph sz="half" idx="13"/>
          </p:nvPr>
        </p:nvSpPr>
        <p:spPr>
          <a:xfrm>
            <a:off x="499339" y="1956753"/>
            <a:ext cx="2449389" cy="2545556"/>
          </a:xfrm>
        </p:spPr>
        <p:txBody>
          <a:bodyPr/>
          <a:lstStyle>
            <a:lvl1pPr marL="0" indent="0">
              <a:buNone/>
              <a:defRPr sz="1100" b="1"/>
            </a:lvl1pPr>
            <a:lvl2pPr marL="0" indent="0">
              <a:buNone/>
              <a:defRPr sz="1050"/>
            </a:lvl2pPr>
            <a:lvl3pPr marL="182563" indent="-182563">
              <a:buFont typeface="Arial"/>
              <a:buChar char="•"/>
              <a:defRPr sz="1000"/>
            </a:lvl3pPr>
            <a:lvl4pPr marL="534987" indent="0">
              <a:buNone/>
              <a:defRPr sz="900"/>
            </a:lvl4pPr>
            <a:lvl5pPr marL="720725" indent="0">
              <a:buNone/>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3"/>
          <p:cNvSpPr>
            <a:spLocks noGrp="1"/>
          </p:cNvSpPr>
          <p:nvPr>
            <p:ph sz="half" idx="14"/>
          </p:nvPr>
        </p:nvSpPr>
        <p:spPr>
          <a:xfrm>
            <a:off x="5992596" y="1956753"/>
            <a:ext cx="2449389" cy="2545556"/>
          </a:xfrm>
        </p:spPr>
        <p:txBody>
          <a:bodyPr/>
          <a:lstStyle>
            <a:lvl1pPr marL="0" indent="0">
              <a:buNone/>
              <a:defRPr sz="1100" b="1"/>
            </a:lvl1pPr>
            <a:lvl2pPr marL="0" indent="0">
              <a:buNone/>
              <a:defRPr sz="1050"/>
            </a:lvl2pPr>
            <a:lvl3pPr marL="182563" indent="-182563">
              <a:buFont typeface="Arial"/>
              <a:buChar char="•"/>
              <a:defRPr sz="1000"/>
            </a:lvl3pPr>
            <a:lvl4pPr marL="534987" indent="0">
              <a:buNone/>
              <a:defRPr sz="900"/>
            </a:lvl4pPr>
            <a:lvl5pPr marL="720725" indent="0">
              <a:buNone/>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243806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nl-BE" smtClean="0"/>
              <a:t>27/11/15</a:t>
            </a:r>
            <a:endParaRPr lang="en-US" dirty="0"/>
          </a:p>
        </p:txBody>
      </p:sp>
      <p:sp>
        <p:nvSpPr>
          <p:cNvPr id="4" name="Footer Placeholder 3"/>
          <p:cNvSpPr>
            <a:spLocks noGrp="1"/>
          </p:cNvSpPr>
          <p:nvPr>
            <p:ph type="ftr" sz="quarter" idx="11"/>
          </p:nvPr>
        </p:nvSpPr>
        <p:spPr>
          <a:xfrm>
            <a:off x="3025652" y="5238178"/>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pPr/>
              <a:t>‹nr.›</a:t>
            </a:fld>
            <a:endParaRPr lang="en-US" dirty="0"/>
          </a:p>
        </p:txBody>
      </p:sp>
      <p:sp>
        <p:nvSpPr>
          <p:cNvPr id="7" name="Chart Placeholder 6"/>
          <p:cNvSpPr>
            <a:spLocks noGrp="1"/>
          </p:cNvSpPr>
          <p:nvPr>
            <p:ph type="chart" sz="quarter" idx="13"/>
          </p:nvPr>
        </p:nvSpPr>
        <p:spPr>
          <a:xfrm>
            <a:off x="462598" y="1726567"/>
            <a:ext cx="8021002" cy="3119754"/>
          </a:xfrm>
        </p:spPr>
        <p:txBody>
          <a:bodyPr/>
          <a:lstStyle>
            <a:lvl1pPr marL="0" indent="0" algn="ctr">
              <a:buNone/>
              <a:defRPr/>
            </a:lvl1pPr>
          </a:lstStyle>
          <a:p>
            <a:r>
              <a:rPr lang="en-US" smtClean="0"/>
              <a:t>Click icon to add chart</a:t>
            </a:r>
            <a:endParaRPr lang="en-US" dirty="0"/>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984" y="4469462"/>
            <a:ext cx="1966341" cy="468705"/>
          </a:xfrm>
          <a:prstGeom prst="rect">
            <a:avLst/>
          </a:prstGeom>
        </p:spPr>
      </p:pic>
    </p:spTree>
    <p:extLst>
      <p:ext uri="{BB962C8B-B14F-4D97-AF65-F5344CB8AC3E}">
        <p14:creationId xmlns:p14="http://schemas.microsoft.com/office/powerpoint/2010/main" val="5470918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nl-BE" smtClean="0"/>
              <a:t>27/11/15</a:t>
            </a:r>
            <a:endParaRPr lang="en-US" dirty="0"/>
          </a:p>
        </p:txBody>
      </p:sp>
      <p:sp>
        <p:nvSpPr>
          <p:cNvPr id="4" name="Footer Placeholder 3"/>
          <p:cNvSpPr>
            <a:spLocks noGrp="1"/>
          </p:cNvSpPr>
          <p:nvPr>
            <p:ph type="ftr" sz="quarter" idx="11"/>
          </p:nvPr>
        </p:nvSpPr>
        <p:spPr>
          <a:xfrm>
            <a:off x="3025652" y="5238178"/>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pPr/>
              <a:t>‹nr.›</a:t>
            </a:fld>
            <a:endParaRPr lang="en-US" dirty="0"/>
          </a:p>
        </p:txBody>
      </p:sp>
      <p:sp>
        <p:nvSpPr>
          <p:cNvPr id="9" name="Table Placeholder 7"/>
          <p:cNvSpPr>
            <a:spLocks noGrp="1"/>
          </p:cNvSpPr>
          <p:nvPr>
            <p:ph type="tbl" sz="quarter" idx="14"/>
          </p:nvPr>
        </p:nvSpPr>
        <p:spPr>
          <a:xfrm>
            <a:off x="461963" y="1727200"/>
            <a:ext cx="8021637" cy="3119438"/>
          </a:xfrm>
        </p:spPr>
        <p:txBody>
          <a:bodyPr/>
          <a:lstStyle>
            <a:lvl1pPr marL="0" indent="0" algn="ctr">
              <a:buNone/>
              <a:defRPr/>
            </a:lvl1pPr>
          </a:lstStyle>
          <a:p>
            <a:r>
              <a:rPr lang="en-US" smtClean="0"/>
              <a:t>Click icon to add table</a:t>
            </a:r>
            <a:endParaRPr lang="en-US"/>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7259" y="4561373"/>
            <a:ext cx="1804416" cy="430108"/>
          </a:xfrm>
          <a:prstGeom prst="rect">
            <a:avLst/>
          </a:prstGeom>
        </p:spPr>
      </p:pic>
    </p:spTree>
    <p:extLst>
      <p:ext uri="{BB962C8B-B14F-4D97-AF65-F5344CB8AC3E}">
        <p14:creationId xmlns:p14="http://schemas.microsoft.com/office/powerpoint/2010/main" val="382422989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605" y="873808"/>
            <a:ext cx="5007795" cy="3664855"/>
          </a:xfrm>
        </p:spPr>
        <p:txBody>
          <a:bodyPr/>
          <a:lstStyle>
            <a:lvl1pPr>
              <a:defRPr sz="2800">
                <a:solidFill>
                  <a:srgbClr val="FFFFFF"/>
                </a:solidFill>
              </a:defRPr>
            </a:lvl1pPr>
          </a:lstStyle>
          <a:p>
            <a:r>
              <a:rPr lang="nl-BE" dirty="0" smtClean="0"/>
              <a:t>Quote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r>
              <a:rPr lang="nl-BE" smtClean="0"/>
              <a:t>27/11/15</a:t>
            </a:r>
            <a:endParaRPr lang="en-US" dirty="0"/>
          </a:p>
        </p:txBody>
      </p:sp>
      <p:sp>
        <p:nvSpPr>
          <p:cNvPr id="4" name="Footer Placeholder 3"/>
          <p:cNvSpPr>
            <a:spLocks noGrp="1"/>
          </p:cNvSpPr>
          <p:nvPr>
            <p:ph type="ftr" sz="quarter" idx="11"/>
          </p:nvPr>
        </p:nvSpPr>
        <p:spPr>
          <a:xfrm>
            <a:off x="3025652" y="5238178"/>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pPr/>
              <a:t>‹nr.›</a:t>
            </a:fld>
            <a:endParaRPr lang="en-US" dirty="0"/>
          </a:p>
        </p:txBody>
      </p:sp>
      <p:sp>
        <p:nvSpPr>
          <p:cNvPr id="8" name="object 3"/>
          <p:cNvSpPr/>
          <p:nvPr userDrawn="1"/>
        </p:nvSpPr>
        <p:spPr>
          <a:xfrm>
            <a:off x="578948" y="534434"/>
            <a:ext cx="7964407" cy="0"/>
          </a:xfrm>
          <a:custGeom>
            <a:avLst/>
            <a:gdLst/>
            <a:ahLst/>
            <a:cxnLst/>
            <a:rect l="l" t="t" r="r" b="b"/>
            <a:pathLst>
              <a:path w="11747500">
                <a:moveTo>
                  <a:pt x="0" y="0"/>
                </a:moveTo>
                <a:lnTo>
                  <a:pt x="11747500" y="0"/>
                </a:lnTo>
              </a:path>
            </a:pathLst>
          </a:custGeom>
          <a:ln w="76200">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107070044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605" y="873808"/>
            <a:ext cx="5007795" cy="3664855"/>
          </a:xfrm>
        </p:spPr>
        <p:txBody>
          <a:bodyPr/>
          <a:lstStyle>
            <a:lvl1pPr>
              <a:defRPr sz="2800"/>
            </a:lvl1pPr>
          </a:lstStyle>
          <a:p>
            <a:r>
              <a:rPr lang="nl-BE" dirty="0" smtClean="0"/>
              <a:t>Quote</a:t>
            </a:r>
            <a:endParaRPr lang="en-US" dirty="0"/>
          </a:p>
        </p:txBody>
      </p:sp>
      <p:sp>
        <p:nvSpPr>
          <p:cNvPr id="3" name="Date Placeholder 2"/>
          <p:cNvSpPr>
            <a:spLocks noGrp="1"/>
          </p:cNvSpPr>
          <p:nvPr>
            <p:ph type="dt" sz="half" idx="10"/>
          </p:nvPr>
        </p:nvSpPr>
        <p:spPr/>
        <p:txBody>
          <a:bodyPr/>
          <a:lstStyle/>
          <a:p>
            <a:r>
              <a:rPr lang="nl-BE" smtClean="0"/>
              <a:t>27/11/15</a:t>
            </a:r>
            <a:endParaRPr lang="en-US" dirty="0"/>
          </a:p>
        </p:txBody>
      </p:sp>
      <p:sp>
        <p:nvSpPr>
          <p:cNvPr id="4" name="Footer Placeholder 3"/>
          <p:cNvSpPr>
            <a:spLocks noGrp="1"/>
          </p:cNvSpPr>
          <p:nvPr>
            <p:ph type="ftr" sz="quarter" idx="11"/>
          </p:nvPr>
        </p:nvSpPr>
        <p:spPr>
          <a:xfrm>
            <a:off x="3025652" y="5238178"/>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pPr/>
              <a:t>‹nr.›</a:t>
            </a:fld>
            <a:endParaRPr lang="en-US" dirty="0"/>
          </a:p>
        </p:txBody>
      </p:sp>
    </p:spTree>
    <p:extLst>
      <p:ext uri="{BB962C8B-B14F-4D97-AF65-F5344CB8AC3E}">
        <p14:creationId xmlns:p14="http://schemas.microsoft.com/office/powerpoint/2010/main" val="1927499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25652" y="5238178"/>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pPr/>
              <a:t>‹nr.›</a:t>
            </a:fld>
            <a:endParaRPr lang="en-US" dirty="0"/>
          </a:p>
        </p:txBody>
      </p:sp>
      <p:sp>
        <p:nvSpPr>
          <p:cNvPr id="8" name="object 3"/>
          <p:cNvSpPr/>
          <p:nvPr userDrawn="1"/>
        </p:nvSpPr>
        <p:spPr>
          <a:xfrm>
            <a:off x="578948" y="534434"/>
            <a:ext cx="7964407" cy="0"/>
          </a:xfrm>
          <a:custGeom>
            <a:avLst/>
            <a:gdLst/>
            <a:ahLst/>
            <a:cxnLst/>
            <a:rect l="l" t="t" r="r" b="b"/>
            <a:pathLst>
              <a:path w="11747500">
                <a:moveTo>
                  <a:pt x="0" y="0"/>
                </a:moveTo>
                <a:lnTo>
                  <a:pt x="11747500" y="0"/>
                </a:lnTo>
              </a:path>
            </a:pathLst>
          </a:custGeom>
          <a:ln w="76200">
            <a:solidFill>
              <a:schemeClr val="bg1"/>
            </a:solidFill>
          </a:ln>
        </p:spPr>
        <p:txBody>
          <a:bodyPr wrap="square" lIns="0" tIns="0" rIns="0" bIns="0" rtlCol="0"/>
          <a:lstStyle/>
          <a:p>
            <a:endParaRPr/>
          </a:p>
        </p:txBody>
      </p:sp>
      <p:sp>
        <p:nvSpPr>
          <p:cNvPr id="7" name="Media Placeholder 6"/>
          <p:cNvSpPr>
            <a:spLocks noGrp="1"/>
          </p:cNvSpPr>
          <p:nvPr>
            <p:ph type="media" sz="quarter" idx="13"/>
          </p:nvPr>
        </p:nvSpPr>
        <p:spPr>
          <a:xfrm>
            <a:off x="578947" y="803273"/>
            <a:ext cx="7964407" cy="3805240"/>
          </a:xfrm>
        </p:spPr>
        <p:txBody>
          <a:bodyPr/>
          <a:lstStyle>
            <a:lvl1pPr marL="0" indent="0" algn="ctr">
              <a:buNone/>
              <a:defRPr>
                <a:solidFill>
                  <a:srgbClr val="FFFFFF"/>
                </a:solidFill>
              </a:defRPr>
            </a:lvl1pPr>
          </a:lstStyle>
          <a:p>
            <a:r>
              <a:rPr lang="en-US" smtClean="0"/>
              <a:t>Click icon to add media</a:t>
            </a:r>
            <a:endParaRPr lang="en-US"/>
          </a:p>
        </p:txBody>
      </p:sp>
    </p:spTree>
    <p:extLst>
      <p:ext uri="{BB962C8B-B14F-4D97-AF65-F5344CB8AC3E}">
        <p14:creationId xmlns:p14="http://schemas.microsoft.com/office/powerpoint/2010/main" val="25439258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nd vide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r>
              <a:rPr lang="nl-BE" smtClean="0"/>
              <a:t>27/11/15</a:t>
            </a:r>
            <a:endParaRPr lang="en-US" dirty="0"/>
          </a:p>
        </p:txBody>
      </p:sp>
      <p:sp>
        <p:nvSpPr>
          <p:cNvPr id="4" name="Footer Placeholder 3"/>
          <p:cNvSpPr>
            <a:spLocks noGrp="1"/>
          </p:cNvSpPr>
          <p:nvPr>
            <p:ph type="ftr" sz="quarter" idx="11"/>
          </p:nvPr>
        </p:nvSpPr>
        <p:spPr>
          <a:xfrm>
            <a:off x="3025652" y="5238178"/>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pPr/>
              <a:t>‹nr.›</a:t>
            </a:fld>
            <a:endParaRPr lang="en-US" dirty="0"/>
          </a:p>
        </p:txBody>
      </p:sp>
      <p:sp>
        <p:nvSpPr>
          <p:cNvPr id="8" name="Media Placeholder 6"/>
          <p:cNvSpPr>
            <a:spLocks noGrp="1"/>
          </p:cNvSpPr>
          <p:nvPr>
            <p:ph type="media" sz="quarter" idx="13"/>
          </p:nvPr>
        </p:nvSpPr>
        <p:spPr>
          <a:xfrm>
            <a:off x="565151" y="1669220"/>
            <a:ext cx="6709410" cy="3205627"/>
          </a:xfrm>
        </p:spPr>
        <p:txBody>
          <a:bodyPr/>
          <a:lstStyle>
            <a:lvl1pPr marL="0" indent="0" algn="ctr">
              <a:buNone/>
              <a:defRPr>
                <a:solidFill>
                  <a:srgbClr val="FFFFFF"/>
                </a:solidFill>
              </a:defRPr>
            </a:lvl1pPr>
          </a:lstStyle>
          <a:p>
            <a:r>
              <a:rPr lang="en-US" smtClean="0"/>
              <a:t>Click icon to add media</a:t>
            </a:r>
            <a:endParaRPr lang="en-US" dirty="0"/>
          </a:p>
        </p:txBody>
      </p:sp>
      <p:sp>
        <p:nvSpPr>
          <p:cNvPr id="9" name="object 3"/>
          <p:cNvSpPr/>
          <p:nvPr userDrawn="1"/>
        </p:nvSpPr>
        <p:spPr>
          <a:xfrm>
            <a:off x="578948" y="534434"/>
            <a:ext cx="7964407" cy="0"/>
          </a:xfrm>
          <a:custGeom>
            <a:avLst/>
            <a:gdLst/>
            <a:ahLst/>
            <a:cxnLst/>
            <a:rect l="l" t="t" r="r" b="b"/>
            <a:pathLst>
              <a:path w="11747500">
                <a:moveTo>
                  <a:pt x="0" y="0"/>
                </a:moveTo>
                <a:lnTo>
                  <a:pt x="11747500" y="0"/>
                </a:lnTo>
              </a:path>
            </a:pathLst>
          </a:custGeom>
          <a:ln w="76200">
            <a:solidFill>
              <a:schemeClr val="bg1"/>
            </a:solidFill>
          </a:ln>
        </p:spPr>
        <p:txBody>
          <a:bodyPr wrap="square" lIns="0" tIns="0" rIns="0" bIns="0" rtlCol="0"/>
          <a:lstStyle/>
          <a:p>
            <a:endParaRPr>
              <a:solidFill>
                <a:srgbClr val="FFFFFF"/>
              </a:solidFill>
            </a:endParaRPr>
          </a:p>
        </p:txBody>
      </p:sp>
    </p:spTree>
    <p:extLst>
      <p:ext uri="{BB962C8B-B14F-4D97-AF65-F5344CB8AC3E}">
        <p14:creationId xmlns:p14="http://schemas.microsoft.com/office/powerpoint/2010/main" val="658043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nl-BE" smtClean="0"/>
              <a:t>27/11/15</a:t>
            </a:r>
            <a:endParaRPr lang="en-US"/>
          </a:p>
        </p:txBody>
      </p:sp>
      <p:sp>
        <p:nvSpPr>
          <p:cNvPr id="4" name="Footer Placeholder 3"/>
          <p:cNvSpPr>
            <a:spLocks noGrp="1"/>
          </p:cNvSpPr>
          <p:nvPr>
            <p:ph type="ftr" sz="quarter" idx="11"/>
          </p:nvPr>
        </p:nvSpPr>
        <p:spPr>
          <a:xfrm>
            <a:off x="3025652" y="5238178"/>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09" y="4370820"/>
            <a:ext cx="2004441" cy="477786"/>
          </a:xfrm>
          <a:prstGeom prst="rect">
            <a:avLst/>
          </a:prstGeom>
        </p:spPr>
      </p:pic>
    </p:spTree>
    <p:extLst>
      <p:ext uri="{BB962C8B-B14F-4D97-AF65-F5344CB8AC3E}">
        <p14:creationId xmlns:p14="http://schemas.microsoft.com/office/powerpoint/2010/main" val="364800191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smtClean="0"/>
              <a:t>27/11/15</a:t>
            </a:r>
            <a:endParaRPr lang="en-US"/>
          </a:p>
        </p:txBody>
      </p:sp>
      <p:sp>
        <p:nvSpPr>
          <p:cNvPr id="3" name="Footer Placeholder 2"/>
          <p:cNvSpPr>
            <a:spLocks noGrp="1"/>
          </p:cNvSpPr>
          <p:nvPr>
            <p:ph type="ftr" sz="quarter" idx="11"/>
          </p:nvPr>
        </p:nvSpPr>
        <p:spPr>
          <a:xfrm>
            <a:off x="3025652" y="5238178"/>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81105" y="5232073"/>
            <a:ext cx="2133600" cy="273844"/>
          </a:xfrm>
          <a:prstGeom prst="rect">
            <a:avLst/>
          </a:prstGeom>
        </p:spPr>
        <p:txBody>
          <a:bodyPr/>
          <a:lstStyle/>
          <a:p>
            <a:fld id="{CB1210CE-9AB4-174B-A62F-F05FE1493124}" type="slidenum">
              <a:rPr lang="en-US" smtClean="0"/>
              <a:t>‹nr.›</a:t>
            </a:fld>
            <a:endParaRPr lang="en-US"/>
          </a:p>
        </p:txBody>
      </p:sp>
    </p:spTree>
    <p:extLst>
      <p:ext uri="{BB962C8B-B14F-4D97-AF65-F5344CB8AC3E}">
        <p14:creationId xmlns:p14="http://schemas.microsoft.com/office/powerpoint/2010/main" val="10001693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 - 2 - Wit">
    <p:bg>
      <p:bgPr>
        <a:solidFill>
          <a:schemeClr val="bg1"/>
        </a:solidFill>
        <a:effectLst/>
      </p:bgPr>
    </p:bg>
    <p:spTree>
      <p:nvGrpSpPr>
        <p:cNvPr id="1" name=""/>
        <p:cNvGrpSpPr/>
        <p:nvPr/>
      </p:nvGrpSpPr>
      <p:grpSpPr>
        <a:xfrm>
          <a:off x="0" y="0"/>
          <a:ext cx="0" cy="0"/>
          <a:chOff x="0" y="0"/>
          <a:chExt cx="0" cy="0"/>
        </a:xfrm>
      </p:grpSpPr>
      <p:pic>
        <p:nvPicPr>
          <p:cNvPr id="3" name="Picture 2" descr="kdg_ppt_chapters_2000x1024-white_kdg_ppt_chapters_2000x1024-white-v0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578" y="-12700"/>
            <a:ext cx="9166578" cy="515620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984" y="4483086"/>
            <a:ext cx="1909191" cy="455082"/>
          </a:xfrm>
          <a:prstGeom prst="rect">
            <a:avLst/>
          </a:prstGeom>
        </p:spPr>
      </p:pic>
    </p:spTree>
    <p:extLst>
      <p:ext uri="{BB962C8B-B14F-4D97-AF65-F5344CB8AC3E}">
        <p14:creationId xmlns:p14="http://schemas.microsoft.com/office/powerpoint/2010/main" val="71525472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eeg scher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1711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tx1"/>
        </a:solidFill>
        <a:effectLst/>
      </p:bgPr>
    </p:bg>
    <p:spTree>
      <p:nvGrpSpPr>
        <p:cNvPr id="1" name=""/>
        <p:cNvGrpSpPr/>
        <p:nvPr/>
      </p:nvGrpSpPr>
      <p:grpSpPr>
        <a:xfrm>
          <a:off x="0" y="0"/>
          <a:ext cx="0" cy="0"/>
          <a:chOff x="0" y="0"/>
          <a:chExt cx="0" cy="0"/>
        </a:xfrm>
      </p:grpSpPr>
      <p:sp>
        <p:nvSpPr>
          <p:cNvPr id="8" name="object 2"/>
          <p:cNvSpPr/>
          <p:nvPr userDrawn="1"/>
        </p:nvSpPr>
        <p:spPr>
          <a:xfrm>
            <a:off x="5684" y="0"/>
            <a:ext cx="9144000" cy="5143500"/>
          </a:xfrm>
          <a:custGeom>
            <a:avLst/>
            <a:gdLst/>
            <a:ahLst/>
            <a:cxnLst/>
            <a:rect l="l" t="t" r="r" b="b"/>
            <a:pathLst>
              <a:path w="13487400" h="7581900">
                <a:moveTo>
                  <a:pt x="0" y="7581900"/>
                </a:moveTo>
                <a:lnTo>
                  <a:pt x="13487400" y="7581900"/>
                </a:lnTo>
                <a:lnTo>
                  <a:pt x="13487400" y="0"/>
                </a:lnTo>
                <a:lnTo>
                  <a:pt x="0" y="0"/>
                </a:lnTo>
                <a:lnTo>
                  <a:pt x="0" y="7581900"/>
                </a:lnTo>
                <a:close/>
              </a:path>
            </a:pathLst>
          </a:custGeom>
          <a:solidFill>
            <a:srgbClr val="000000"/>
          </a:solidFill>
        </p:spPr>
        <p:txBody>
          <a:bodyPr wrap="square" lIns="0" tIns="0" rIns="0" bIns="0" rtlCol="0"/>
          <a:lstStyle/>
          <a:p>
            <a:endParaRPr/>
          </a:p>
        </p:txBody>
      </p:sp>
      <p:sp>
        <p:nvSpPr>
          <p:cNvPr id="9" name="object 3"/>
          <p:cNvSpPr/>
          <p:nvPr userDrawn="1"/>
        </p:nvSpPr>
        <p:spPr>
          <a:xfrm>
            <a:off x="0" y="2"/>
            <a:ext cx="9144000" cy="5143500"/>
          </a:xfrm>
          <a:custGeom>
            <a:avLst/>
            <a:gdLst/>
            <a:ahLst/>
            <a:cxnLst/>
            <a:rect l="l" t="t" r="r" b="b"/>
            <a:pathLst>
              <a:path w="13487400" h="7581900">
                <a:moveTo>
                  <a:pt x="12083732" y="0"/>
                </a:moveTo>
                <a:lnTo>
                  <a:pt x="3320440" y="0"/>
                </a:lnTo>
                <a:lnTo>
                  <a:pt x="0" y="826719"/>
                </a:lnTo>
                <a:lnTo>
                  <a:pt x="0" y="4931460"/>
                </a:lnTo>
                <a:lnTo>
                  <a:pt x="702690" y="7581900"/>
                </a:lnTo>
                <a:lnTo>
                  <a:pt x="11045558" y="7581900"/>
                </a:lnTo>
                <a:lnTo>
                  <a:pt x="13487400" y="6973925"/>
                </a:lnTo>
                <a:lnTo>
                  <a:pt x="13487400" y="5294325"/>
                </a:lnTo>
                <a:lnTo>
                  <a:pt x="12083732" y="0"/>
                </a:lnTo>
                <a:close/>
              </a:path>
            </a:pathLst>
          </a:custGeom>
          <a:solidFill>
            <a:srgbClr val="FFFFFF"/>
          </a:solidFill>
        </p:spPr>
        <p:txBody>
          <a:bodyPr wrap="square" lIns="0" tIns="0" rIns="0" bIns="0" rtlCol="0"/>
          <a:lstStyle/>
          <a:p>
            <a:endParaRPr/>
          </a:p>
        </p:txBody>
      </p:sp>
      <p:sp>
        <p:nvSpPr>
          <p:cNvPr id="4" name="Date Placeholder 3"/>
          <p:cNvSpPr>
            <a:spLocks noGrp="1"/>
          </p:cNvSpPr>
          <p:nvPr>
            <p:ph type="dt" sz="half" idx="10"/>
          </p:nvPr>
        </p:nvSpPr>
        <p:spPr>
          <a:xfrm>
            <a:off x="6501425" y="4401820"/>
            <a:ext cx="2133600" cy="273844"/>
          </a:xfrm>
        </p:spPr>
        <p:txBody>
          <a:bodyPr/>
          <a:lstStyle/>
          <a:p>
            <a:r>
              <a:rPr lang="nl-BE" smtClean="0"/>
              <a:t>27/11/15</a:t>
            </a:r>
            <a:endParaRPr lang="en-US"/>
          </a:p>
        </p:txBody>
      </p:sp>
      <p:sp>
        <p:nvSpPr>
          <p:cNvPr id="2" name="Title 1"/>
          <p:cNvSpPr>
            <a:spLocks noGrp="1"/>
          </p:cNvSpPr>
          <p:nvPr>
            <p:ph type="ctrTitle" hasCustomPrompt="1"/>
          </p:nvPr>
        </p:nvSpPr>
        <p:spPr>
          <a:xfrm>
            <a:off x="482599" y="1597819"/>
            <a:ext cx="5998505" cy="1102519"/>
          </a:xfrm>
        </p:spPr>
        <p:txBody>
          <a:bodyPr anchor="b"/>
          <a:lstStyle>
            <a:lvl1pPr>
              <a:lnSpc>
                <a:spcPct val="90000"/>
              </a:lnSpc>
              <a:defRPr sz="3700" baseline="0"/>
            </a:lvl1pPr>
          </a:lstStyle>
          <a:p>
            <a:r>
              <a:rPr lang="nl-BE" dirty="0" smtClean="0"/>
              <a:t>Dank u.</a:t>
            </a:r>
            <a:endParaRPr lang="en-US" dirty="0"/>
          </a:p>
        </p:txBody>
      </p:sp>
      <p:pic>
        <p:nvPicPr>
          <p:cNvPr id="7" name="Picture 6" descr="kdg-logo-horizontal.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268" y="4223625"/>
            <a:ext cx="1766665" cy="403570"/>
          </a:xfrm>
          <a:prstGeom prst="rect">
            <a:avLst/>
          </a:prstGeom>
        </p:spPr>
      </p:pic>
    </p:spTree>
    <p:extLst>
      <p:ext uri="{BB962C8B-B14F-4D97-AF65-F5344CB8AC3E}">
        <p14:creationId xmlns:p14="http://schemas.microsoft.com/office/powerpoint/2010/main" val="254302845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edia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1" y="4131431"/>
            <a:ext cx="7545375" cy="476268"/>
          </a:xfrm>
        </p:spPr>
        <p:txBody>
          <a:bodyPr anchor="t" anchorCtr="0">
            <a:noAutofit/>
          </a:bodyPr>
          <a:lstStyle>
            <a:lvl1pPr algn="l">
              <a:defRPr sz="2000"/>
            </a:lvl1pPr>
          </a:lstStyle>
          <a:p>
            <a:r>
              <a:rPr lang="nl-NL" smtClean="0"/>
              <a:t>Klik om de stijl te bewerken</a:t>
            </a:r>
            <a:endParaRPr lang="nl-NL" dirty="0"/>
          </a:p>
        </p:txBody>
      </p:sp>
      <p:sp>
        <p:nvSpPr>
          <p:cNvPr id="9" name="Tijdelijke aanduiding voor datum 3"/>
          <p:cNvSpPr>
            <a:spLocks noGrp="1"/>
          </p:cNvSpPr>
          <p:nvPr>
            <p:ph type="dt" sz="half" idx="2"/>
          </p:nvPr>
        </p:nvSpPr>
        <p:spPr>
          <a:xfrm>
            <a:off x="4748991" y="4881563"/>
            <a:ext cx="970384" cy="273844"/>
          </a:xfrm>
          <a:prstGeom prst="rect">
            <a:avLst/>
          </a:prstGeom>
        </p:spPr>
        <p:txBody>
          <a:bodyPr lIns="0" tIns="0" rIns="0" bIns="0"/>
          <a:lstStyle>
            <a:lvl1pPr algn="r">
              <a:defRPr sz="1200">
                <a:solidFill>
                  <a:schemeClr val="bg1">
                    <a:lumMod val="50000"/>
                  </a:schemeClr>
                </a:solidFill>
              </a:defRPr>
            </a:lvl1pPr>
          </a:lstStyle>
          <a:p>
            <a:fld id="{AD6CD408-98A1-4940-9CED-683E31FDCAD2}" type="datetime1">
              <a:rPr lang="nl-NL" smtClean="0"/>
              <a:t>7-9-2017</a:t>
            </a:fld>
            <a:endParaRPr lang="nl-NL" dirty="0"/>
          </a:p>
        </p:txBody>
      </p:sp>
      <p:sp>
        <p:nvSpPr>
          <p:cNvPr id="10" name="Tijdelijke aanduiding voor dianummer 5"/>
          <p:cNvSpPr>
            <a:spLocks noGrp="1"/>
          </p:cNvSpPr>
          <p:nvPr>
            <p:ph type="sldNum" sz="quarter" idx="4"/>
          </p:nvPr>
        </p:nvSpPr>
        <p:spPr>
          <a:xfrm>
            <a:off x="5790390" y="4881563"/>
            <a:ext cx="845564" cy="273844"/>
          </a:xfrm>
          <a:prstGeom prst="rect">
            <a:avLst/>
          </a:prstGeom>
        </p:spPr>
        <p:txBody>
          <a:bodyPr lIns="0" tIns="0" rIns="0" bIns="0"/>
          <a:lstStyle>
            <a:lvl1pPr algn="l">
              <a:defRPr sz="1200">
                <a:solidFill>
                  <a:schemeClr val="bg1">
                    <a:lumMod val="50000"/>
                  </a:schemeClr>
                </a:solidFill>
              </a:defRPr>
            </a:lvl1pPr>
          </a:lstStyle>
          <a:p>
            <a:r>
              <a:rPr lang="nl-NL" dirty="0" smtClean="0"/>
              <a:t>- p.</a:t>
            </a:r>
            <a:fld id="{E7D6941F-2026-3040-AA58-1A021F4957B9}" type="slidenum">
              <a:rPr lang="nl-NL" smtClean="0"/>
              <a:pPr/>
              <a:t>‹nr.›</a:t>
            </a:fld>
            <a:endParaRPr lang="nl-NL" dirty="0"/>
          </a:p>
        </p:txBody>
      </p:sp>
      <p:sp>
        <p:nvSpPr>
          <p:cNvPr id="11" name="Tijdelijke aanduiding voor inhoud 10"/>
          <p:cNvSpPr>
            <a:spLocks noGrp="1"/>
          </p:cNvSpPr>
          <p:nvPr>
            <p:ph sz="quarter" idx="11"/>
          </p:nvPr>
        </p:nvSpPr>
        <p:spPr>
          <a:xfrm>
            <a:off x="457188" y="322724"/>
            <a:ext cx="7545388" cy="36814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80104492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457200"/>
            <a:ext cx="7772400" cy="857250"/>
          </a:xfrm>
        </p:spPr>
        <p:txBody>
          <a:bodyPr/>
          <a:lstStyle/>
          <a:p>
            <a:r>
              <a:rPr lang="nl-NL" smtClean="0"/>
              <a:t>Klik om de stijl te bewerken</a:t>
            </a:r>
            <a:endParaRPr lang="en-US"/>
          </a:p>
        </p:txBody>
      </p:sp>
      <p:sp>
        <p:nvSpPr>
          <p:cNvPr id="3" name="Tijdelijke aanduiding voor tabel 2"/>
          <p:cNvSpPr>
            <a:spLocks noGrp="1"/>
          </p:cNvSpPr>
          <p:nvPr>
            <p:ph type="tbl" idx="1"/>
          </p:nvPr>
        </p:nvSpPr>
        <p:spPr>
          <a:xfrm>
            <a:off x="685800" y="1485900"/>
            <a:ext cx="7772400" cy="3086100"/>
          </a:xfrm>
        </p:spPr>
        <p:txBody>
          <a:bodyPr/>
          <a:lstStyle/>
          <a:p>
            <a:pPr lvl="0"/>
            <a:endParaRPr lang="en-US" noProof="0" smtClean="0"/>
          </a:p>
        </p:txBody>
      </p:sp>
      <p:sp>
        <p:nvSpPr>
          <p:cNvPr id="4" name="Rectangle 6"/>
          <p:cNvSpPr>
            <a:spLocks noGrp="1" noChangeArrowheads="1"/>
          </p:cNvSpPr>
          <p:nvPr>
            <p:ph type="sldNum" sz="quarter" idx="10"/>
          </p:nvPr>
        </p:nvSpPr>
        <p:spPr>
          <a:xfrm>
            <a:off x="6553200" y="4686300"/>
            <a:ext cx="1905000" cy="342900"/>
          </a:xfrm>
          <a:prstGeom prst="rect">
            <a:avLst/>
          </a:prstGeom>
          <a:ln/>
        </p:spPr>
        <p:txBody>
          <a:bodyPr/>
          <a:lstStyle>
            <a:lvl1pPr>
              <a:defRPr/>
            </a:lvl1pPr>
          </a:lstStyle>
          <a:p>
            <a:pPr>
              <a:defRPr/>
            </a:pPr>
            <a:fld id="{2CDB0BA4-126C-4CD6-8D5E-5E429CF20B96}" type="slidenum">
              <a:rPr lang="nl-NL"/>
              <a:pPr>
                <a:defRPr/>
              </a:pPr>
              <a:t>‹nr.›</a:t>
            </a:fld>
            <a:endParaRPr lang="nl-NL"/>
          </a:p>
        </p:txBody>
      </p:sp>
    </p:spTree>
    <p:extLst>
      <p:ext uri="{BB962C8B-B14F-4D97-AF65-F5344CB8AC3E}">
        <p14:creationId xmlns:p14="http://schemas.microsoft.com/office/powerpoint/2010/main" val="349248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 - 3">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0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
            <a:ext cx="9144000" cy="5147327"/>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 3 - Wit">
    <p:bg>
      <p:bgPr>
        <a:solidFill>
          <a:schemeClr val="bg1"/>
        </a:solidFill>
        <a:effectLst/>
      </p:bgPr>
    </p:bg>
    <p:spTree>
      <p:nvGrpSpPr>
        <p:cNvPr id="1" name=""/>
        <p:cNvGrpSpPr/>
        <p:nvPr/>
      </p:nvGrpSpPr>
      <p:grpSpPr>
        <a:xfrm>
          <a:off x="0" y="0"/>
          <a:ext cx="0" cy="0"/>
          <a:chOff x="0" y="0"/>
          <a:chExt cx="0" cy="0"/>
        </a:xfrm>
      </p:grpSpPr>
      <p:pic>
        <p:nvPicPr>
          <p:cNvPr id="4" name="Picture 3" descr="kdg_ppt_chapters_2000x1024-white_kdg_ppt_chapters_2000x1024-white-v0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66824"/>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tx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chemeClr val="tx1"/>
          </a:solidFill>
        </p:spPr>
        <p:txBody>
          <a:bodyPr wrap="square" lIns="0" tIns="0" rIns="0" bIns="0" rtlCol="0"/>
          <a:lstStyle/>
          <a:p>
            <a:endParaRPr/>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984" y="4458110"/>
            <a:ext cx="2013966" cy="480057"/>
          </a:xfrm>
          <a:prstGeom prst="rect">
            <a:avLst/>
          </a:prstGeom>
        </p:spPr>
      </p:pic>
    </p:spTree>
    <p:extLst>
      <p:ext uri="{BB962C8B-B14F-4D97-AF65-F5344CB8AC3E}">
        <p14:creationId xmlns:p14="http://schemas.microsoft.com/office/powerpoint/2010/main" val="1923821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 4">
    <p:bg>
      <p:bgPr>
        <a:solidFill>
          <a:schemeClr val="tx1"/>
        </a:solidFill>
        <a:effectLst/>
      </p:bgPr>
    </p:bg>
    <p:spTree>
      <p:nvGrpSpPr>
        <p:cNvPr id="1" name=""/>
        <p:cNvGrpSpPr/>
        <p:nvPr/>
      </p:nvGrpSpPr>
      <p:grpSpPr>
        <a:xfrm>
          <a:off x="0" y="0"/>
          <a:ext cx="0" cy="0"/>
          <a:chOff x="0" y="0"/>
          <a:chExt cx="0" cy="0"/>
        </a:xfrm>
      </p:grpSpPr>
      <p:pic>
        <p:nvPicPr>
          <p:cNvPr id="3" name="Picture 2" descr="kdg_ppt_chapters_2000x1024_v-0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invGray">
          <a:xfrm>
            <a:off x="0" y="10160"/>
            <a:ext cx="9144000" cy="5133340"/>
          </a:xfrm>
          <a:prstGeom prst="rect">
            <a:avLst/>
          </a:prstGeom>
        </p:spPr>
      </p:pic>
      <p:sp>
        <p:nvSpPr>
          <p:cNvPr id="2" name="Title 1"/>
          <p:cNvSpPr>
            <a:spLocks noGrp="1"/>
          </p:cNvSpPr>
          <p:nvPr>
            <p:ph type="title" hasCustomPrompt="1"/>
          </p:nvPr>
        </p:nvSpPr>
        <p:spPr>
          <a:xfrm>
            <a:off x="488634" y="2329816"/>
            <a:ext cx="4527824" cy="1021556"/>
          </a:xfrm>
        </p:spPr>
        <p:txBody>
          <a:bodyPr anchor="t"/>
          <a:lstStyle>
            <a:lvl1pPr algn="l">
              <a:lnSpc>
                <a:spcPct val="90000"/>
              </a:lnSpc>
              <a:defRPr sz="3200" b="1" cap="none">
                <a:solidFill>
                  <a:schemeClr val="bg1"/>
                </a:solidFill>
              </a:defRPr>
            </a:lvl1pPr>
          </a:lstStyle>
          <a:p>
            <a:r>
              <a:rPr lang="nl-BE" dirty="0" smtClean="0"/>
              <a:t>Click to edit master title style</a:t>
            </a:r>
            <a:endParaRPr lang="en-US" dirty="0"/>
          </a:p>
        </p:txBody>
      </p:sp>
      <p:sp>
        <p:nvSpPr>
          <p:cNvPr id="8" name="object 7"/>
          <p:cNvSpPr/>
          <p:nvPr userDrawn="1"/>
        </p:nvSpPr>
        <p:spPr bwMode="black">
          <a:xfrm>
            <a:off x="582220" y="2081473"/>
            <a:ext cx="4434237" cy="68925"/>
          </a:xfrm>
          <a:custGeom>
            <a:avLst/>
            <a:gdLst/>
            <a:ahLst/>
            <a:cxnLst/>
            <a:rect l="l" t="t" r="r" b="b"/>
            <a:pathLst>
              <a:path w="6540500" h="101600">
                <a:moveTo>
                  <a:pt x="6540500" y="101600"/>
                </a:moveTo>
                <a:lnTo>
                  <a:pt x="0" y="101600"/>
                </a:lnTo>
                <a:lnTo>
                  <a:pt x="0" y="0"/>
                </a:lnTo>
                <a:lnTo>
                  <a:pt x="6540500" y="0"/>
                </a:lnTo>
                <a:lnTo>
                  <a:pt x="6540500" y="10160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514037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605" y="619809"/>
            <a:ext cx="6798495" cy="857250"/>
          </a:xfrm>
          <a:prstGeom prst="rect">
            <a:avLst/>
          </a:prstGeom>
        </p:spPr>
        <p:txBody>
          <a:bodyPr vert="horz" lIns="91440" tIns="45720" rIns="91440" bIns="45720" rtlCol="0" anchor="t">
            <a:noAutofit/>
          </a:bodyPr>
          <a:lstStyle/>
          <a:p>
            <a:r>
              <a:rPr lang="nl-BE" dirty="0" smtClean="0"/>
              <a:t>Click to edit </a:t>
            </a:r>
            <a:br>
              <a:rPr lang="nl-BE" dirty="0" smtClean="0"/>
            </a:br>
            <a:r>
              <a:rPr lang="nl-BE" dirty="0" smtClean="0"/>
              <a:t>Master title style</a:t>
            </a:r>
            <a:endParaRPr lang="en-US" dirty="0"/>
          </a:p>
        </p:txBody>
      </p:sp>
      <p:sp>
        <p:nvSpPr>
          <p:cNvPr id="3" name="Text Placeholder 2"/>
          <p:cNvSpPr>
            <a:spLocks noGrp="1"/>
          </p:cNvSpPr>
          <p:nvPr>
            <p:ph type="body" idx="1"/>
          </p:nvPr>
        </p:nvSpPr>
        <p:spPr>
          <a:xfrm>
            <a:off x="500010" y="1635386"/>
            <a:ext cx="7790504" cy="304522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1099" y="671728"/>
            <a:ext cx="1083605" cy="273844"/>
          </a:xfrm>
          <a:prstGeom prst="rect">
            <a:avLst/>
          </a:prstGeom>
        </p:spPr>
        <p:txBody>
          <a:bodyPr vert="horz" lIns="91440" tIns="45720" rIns="91440" bIns="45720" rtlCol="0" anchor="ctr"/>
          <a:lstStyle>
            <a:lvl1pPr algn="r">
              <a:defRPr sz="1050">
                <a:solidFill>
                  <a:schemeClr val="tx1"/>
                </a:solidFill>
                <a:latin typeface="Verdana"/>
              </a:defRPr>
            </a:lvl1pPr>
          </a:lstStyle>
          <a:p>
            <a:r>
              <a:rPr lang="nl-BE" smtClean="0"/>
              <a:t>27/11/15</a:t>
            </a:r>
            <a:endParaRPr lang="en-US" dirty="0"/>
          </a:p>
        </p:txBody>
      </p:sp>
      <p:sp>
        <p:nvSpPr>
          <p:cNvPr id="7" name="object 3"/>
          <p:cNvSpPr/>
          <p:nvPr/>
        </p:nvSpPr>
        <p:spPr>
          <a:xfrm>
            <a:off x="578948" y="534434"/>
            <a:ext cx="7964407" cy="0"/>
          </a:xfrm>
          <a:custGeom>
            <a:avLst/>
            <a:gdLst/>
            <a:ahLst/>
            <a:cxnLst/>
            <a:rect l="l" t="t" r="r" b="b"/>
            <a:pathLst>
              <a:path w="11747500">
                <a:moveTo>
                  <a:pt x="0" y="0"/>
                </a:moveTo>
                <a:lnTo>
                  <a:pt x="11747500" y="0"/>
                </a:lnTo>
              </a:path>
            </a:pathLst>
          </a:custGeom>
          <a:ln w="762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6760105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93" r:id="rId4"/>
    <p:sldLayoutId id="2147483670" r:id="rId5"/>
    <p:sldLayoutId id="2147483694" r:id="rId6"/>
    <p:sldLayoutId id="2147483671" r:id="rId7"/>
    <p:sldLayoutId id="2147483695" r:id="rId8"/>
    <p:sldLayoutId id="2147483672" r:id="rId9"/>
    <p:sldLayoutId id="2147483696" r:id="rId10"/>
    <p:sldLayoutId id="2147483673" r:id="rId11"/>
    <p:sldLayoutId id="2147483697" r:id="rId12"/>
    <p:sldLayoutId id="2147483674" r:id="rId13"/>
    <p:sldLayoutId id="2147483698" r:id="rId14"/>
    <p:sldLayoutId id="2147483675" r:id="rId15"/>
    <p:sldLayoutId id="2147483699" r:id="rId16"/>
    <p:sldLayoutId id="2147483676" r:id="rId17"/>
    <p:sldLayoutId id="2147483700" r:id="rId18"/>
    <p:sldLayoutId id="2147483677" r:id="rId19"/>
    <p:sldLayoutId id="2147483701" r:id="rId20"/>
    <p:sldLayoutId id="2147483678" r:id="rId21"/>
    <p:sldLayoutId id="2147483702" r:id="rId22"/>
    <p:sldLayoutId id="2147483679" r:id="rId23"/>
    <p:sldLayoutId id="2147483703" r:id="rId24"/>
    <p:sldLayoutId id="2147483680" r:id="rId25"/>
    <p:sldLayoutId id="2147483704" r:id="rId26"/>
    <p:sldLayoutId id="2147483681" r:id="rId27"/>
    <p:sldLayoutId id="2147483705" r:id="rId28"/>
    <p:sldLayoutId id="2147483682" r:id="rId29"/>
    <p:sldLayoutId id="2147483706" r:id="rId30"/>
    <p:sldLayoutId id="2147483683" r:id="rId31"/>
    <p:sldLayoutId id="2147483707" r:id="rId32"/>
    <p:sldLayoutId id="2147483651" r:id="rId33"/>
    <p:sldLayoutId id="2147483708" r:id="rId34"/>
    <p:sldLayoutId id="2147483668" r:id="rId35"/>
    <p:sldLayoutId id="2147483709" r:id="rId36"/>
    <p:sldLayoutId id="2147483669" r:id="rId37"/>
    <p:sldLayoutId id="2147483710" r:id="rId38"/>
    <p:sldLayoutId id="2147483684" r:id="rId39"/>
    <p:sldLayoutId id="2147483711" r:id="rId40"/>
    <p:sldLayoutId id="2147483685" r:id="rId41"/>
    <p:sldLayoutId id="2147483712" r:id="rId42"/>
    <p:sldLayoutId id="2147483650" r:id="rId43"/>
    <p:sldLayoutId id="2147483714" r:id="rId44"/>
    <p:sldLayoutId id="2147483661" r:id="rId45"/>
    <p:sldLayoutId id="2147483662" r:id="rId46"/>
    <p:sldLayoutId id="2147483666" r:id="rId47"/>
    <p:sldLayoutId id="2147483663" r:id="rId48"/>
    <p:sldLayoutId id="2147483664" r:id="rId49"/>
    <p:sldLayoutId id="2147483652" r:id="rId50"/>
    <p:sldLayoutId id="2147483665" r:id="rId51"/>
    <p:sldLayoutId id="2147483686" r:id="rId52"/>
    <p:sldLayoutId id="2147483692" r:id="rId53"/>
    <p:sldLayoutId id="2147483687" r:id="rId54"/>
    <p:sldLayoutId id="2147483688" r:id="rId55"/>
    <p:sldLayoutId id="2147483689" r:id="rId56"/>
    <p:sldLayoutId id="2147483690" r:id="rId57"/>
    <p:sldLayoutId id="2147483654" r:id="rId58"/>
    <p:sldLayoutId id="2147483655" r:id="rId59"/>
    <p:sldLayoutId id="2147483713" r:id="rId60"/>
    <p:sldLayoutId id="2147483691" r:id="rId61"/>
    <p:sldLayoutId id="2147483716" r:id="rId62"/>
    <p:sldLayoutId id="2147483718" r:id="rId63"/>
  </p:sldLayoutIdLst>
  <p:timing>
    <p:tnLst>
      <p:par>
        <p:cTn id="1" dur="indefinite" restart="never" nodeType="tmRoot"/>
      </p:par>
    </p:tnLst>
  </p:timing>
  <p:hf sldNum="0" hdr="0" ftr="0"/>
  <p:txStyles>
    <p:titleStyle>
      <a:lvl1pPr algn="l" defTabSz="457200" rtl="0" eaLnBrk="1" latinLnBrk="0" hangingPunct="1">
        <a:spcBef>
          <a:spcPct val="0"/>
        </a:spcBef>
        <a:buNone/>
        <a:defRPr sz="1800" b="1" kern="1200">
          <a:solidFill>
            <a:schemeClr val="tx1"/>
          </a:solidFill>
          <a:latin typeface="Verdana"/>
          <a:ea typeface="+mj-ea"/>
          <a:cs typeface="+mj-cs"/>
        </a:defRPr>
      </a:lvl1pPr>
    </p:titleStyle>
    <p:bodyStyle>
      <a:lvl1pPr marL="177800" indent="-177800" algn="l" defTabSz="457200" rtl="0" eaLnBrk="1" latinLnBrk="0" hangingPunct="1">
        <a:spcBef>
          <a:spcPts val="300"/>
        </a:spcBef>
        <a:spcAft>
          <a:spcPts val="700"/>
        </a:spcAft>
        <a:buFont typeface="Arial"/>
        <a:buChar char="•"/>
        <a:defRPr sz="1400" kern="1200">
          <a:solidFill>
            <a:schemeClr val="tx1"/>
          </a:solidFill>
          <a:latin typeface="Verdana"/>
          <a:ea typeface="+mn-ea"/>
          <a:cs typeface="+mn-cs"/>
        </a:defRPr>
      </a:lvl1pPr>
      <a:lvl2pPr marL="357188" indent="-179388" algn="l" defTabSz="457200" rtl="0" eaLnBrk="1" latinLnBrk="0" hangingPunct="1">
        <a:spcBef>
          <a:spcPts val="300"/>
        </a:spcBef>
        <a:spcAft>
          <a:spcPts val="300"/>
        </a:spcAft>
        <a:buFont typeface="Arial"/>
        <a:buChar char="–"/>
        <a:defRPr sz="1200" kern="1200">
          <a:solidFill>
            <a:schemeClr val="tx1"/>
          </a:solidFill>
          <a:latin typeface="Verdana"/>
          <a:ea typeface="+mn-ea"/>
          <a:cs typeface="+mn-cs"/>
        </a:defRPr>
      </a:lvl2pPr>
      <a:lvl3pPr marL="534988" indent="-177800" algn="l" defTabSz="457200" rtl="0" eaLnBrk="1" latinLnBrk="0" hangingPunct="1">
        <a:spcBef>
          <a:spcPts val="300"/>
        </a:spcBef>
        <a:spcAft>
          <a:spcPts val="300"/>
        </a:spcAft>
        <a:buFont typeface="Wingdings" charset="2"/>
        <a:buChar char="§"/>
        <a:tabLst/>
        <a:defRPr sz="1100" kern="1200">
          <a:solidFill>
            <a:schemeClr val="tx1"/>
          </a:solidFill>
          <a:latin typeface="Verdana"/>
          <a:ea typeface="+mn-ea"/>
          <a:cs typeface="+mn-cs"/>
        </a:defRPr>
      </a:lvl3pPr>
      <a:lvl4pPr marL="720725" indent="-185738" algn="l" defTabSz="457200" rtl="0" eaLnBrk="1" latinLnBrk="0" hangingPunct="1">
        <a:spcBef>
          <a:spcPts val="300"/>
        </a:spcBef>
        <a:spcAft>
          <a:spcPts val="300"/>
        </a:spcAft>
        <a:buFont typeface="Courier New"/>
        <a:buChar char="o"/>
        <a:defRPr sz="1050" kern="1200">
          <a:solidFill>
            <a:schemeClr val="tx1"/>
          </a:solidFill>
          <a:latin typeface="Verdana"/>
          <a:ea typeface="+mn-ea"/>
          <a:cs typeface="+mn-cs"/>
        </a:defRPr>
      </a:lvl4pPr>
      <a:lvl5pPr marL="898525" indent="-177800" algn="l" defTabSz="457200" rtl="0" eaLnBrk="1" latinLnBrk="0" hangingPunct="1">
        <a:spcBef>
          <a:spcPts val="300"/>
        </a:spcBef>
        <a:spcAft>
          <a:spcPts val="300"/>
        </a:spcAft>
        <a:buFont typeface="Arial"/>
        <a:buChar char="»"/>
        <a:defRPr sz="105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image" Target="../media/image110.jpg"/><Relationship Id="rId4" Type="http://schemas.openxmlformats.org/officeDocument/2006/relationships/image" Target="../media/image109.png"/></Relationships>
</file>

<file path=ppt/slides/_rels/slide1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59.jpeg"/><Relationship Id="rId4" Type="http://schemas.openxmlformats.org/officeDocument/2006/relationships/image" Target="../media/image58.jpeg"/></Relationships>
</file>

<file path=ppt/slides/_rels/slide2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hyperlink" Target="mailto:kristel.driessens@kdg.be" TargetMode="External"/><Relationship Id="rId7" Type="http://schemas.openxmlformats.org/officeDocument/2006/relationships/image" Target="../media/image121.jpeg"/><Relationship Id="rId2" Type="http://schemas.openxmlformats.org/officeDocument/2006/relationships/notesSlide" Target="../notesSlides/notesSlide19.xml"/><Relationship Id="rId1" Type="http://schemas.openxmlformats.org/officeDocument/2006/relationships/slideLayout" Target="../slideLayouts/slideLayout61.xml"/><Relationship Id="rId6" Type="http://schemas.openxmlformats.org/officeDocument/2006/relationships/hyperlink" Target="mailto:Vicky.Lyssens-Danneboom@kdg.be" TargetMode="External"/><Relationship Id="rId5" Type="http://schemas.openxmlformats.org/officeDocument/2006/relationships/hyperlink" Target="mailto:hilde.euben@kdg.be" TargetMode="External"/><Relationship Id="rId4" Type="http://schemas.openxmlformats.org/officeDocument/2006/relationships/hyperlink" Target="mailto:cindy.vangeldorp@kdg.be" TargetMode="External"/><Relationship Id="rId9"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18" Type="http://schemas.openxmlformats.org/officeDocument/2006/relationships/image" Target="../media/image76.jpeg"/><Relationship Id="rId26" Type="http://schemas.openxmlformats.org/officeDocument/2006/relationships/image" Target="../media/image84.jpeg"/><Relationship Id="rId39" Type="http://schemas.openxmlformats.org/officeDocument/2006/relationships/image" Target="../media/image97.jpeg"/><Relationship Id="rId3" Type="http://schemas.openxmlformats.org/officeDocument/2006/relationships/image" Target="../media/image61.jpeg"/><Relationship Id="rId21" Type="http://schemas.openxmlformats.org/officeDocument/2006/relationships/image" Target="../media/image79.jpeg"/><Relationship Id="rId34" Type="http://schemas.openxmlformats.org/officeDocument/2006/relationships/image" Target="../media/image92.jpeg"/><Relationship Id="rId42" Type="http://schemas.openxmlformats.org/officeDocument/2006/relationships/image" Target="../media/image100.jpe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jpeg"/><Relationship Id="rId25" Type="http://schemas.openxmlformats.org/officeDocument/2006/relationships/image" Target="../media/image83.jpeg"/><Relationship Id="rId33" Type="http://schemas.openxmlformats.org/officeDocument/2006/relationships/image" Target="../media/image91.jpeg"/><Relationship Id="rId38" Type="http://schemas.openxmlformats.org/officeDocument/2006/relationships/image" Target="../media/image96.jpeg"/><Relationship Id="rId2" Type="http://schemas.openxmlformats.org/officeDocument/2006/relationships/notesSlide" Target="../notesSlides/notesSlide4.xml"/><Relationship Id="rId16" Type="http://schemas.openxmlformats.org/officeDocument/2006/relationships/image" Target="../media/image74.jpeg"/><Relationship Id="rId20" Type="http://schemas.openxmlformats.org/officeDocument/2006/relationships/image" Target="../media/image78.jpeg"/><Relationship Id="rId29" Type="http://schemas.openxmlformats.org/officeDocument/2006/relationships/image" Target="../media/image87.jpeg"/><Relationship Id="rId41" Type="http://schemas.openxmlformats.org/officeDocument/2006/relationships/image" Target="../media/image99.jpeg"/><Relationship Id="rId1" Type="http://schemas.openxmlformats.org/officeDocument/2006/relationships/slideLayout" Target="../slideLayouts/slideLayout43.xml"/><Relationship Id="rId6" Type="http://schemas.openxmlformats.org/officeDocument/2006/relationships/image" Target="../media/image64.jpeg"/><Relationship Id="rId11" Type="http://schemas.openxmlformats.org/officeDocument/2006/relationships/image" Target="../media/image69.jpeg"/><Relationship Id="rId24" Type="http://schemas.openxmlformats.org/officeDocument/2006/relationships/image" Target="../media/image82.jpeg"/><Relationship Id="rId32" Type="http://schemas.openxmlformats.org/officeDocument/2006/relationships/image" Target="../media/image90.jpeg"/><Relationship Id="rId37" Type="http://schemas.openxmlformats.org/officeDocument/2006/relationships/image" Target="../media/image95.jpeg"/><Relationship Id="rId40" Type="http://schemas.openxmlformats.org/officeDocument/2006/relationships/image" Target="../media/image98.jpeg"/><Relationship Id="rId5" Type="http://schemas.openxmlformats.org/officeDocument/2006/relationships/image" Target="../media/image63.jpeg"/><Relationship Id="rId15" Type="http://schemas.openxmlformats.org/officeDocument/2006/relationships/image" Target="../media/image73.jpeg"/><Relationship Id="rId23" Type="http://schemas.openxmlformats.org/officeDocument/2006/relationships/image" Target="../media/image81.jpeg"/><Relationship Id="rId28" Type="http://schemas.openxmlformats.org/officeDocument/2006/relationships/image" Target="../media/image86.jpeg"/><Relationship Id="rId36" Type="http://schemas.openxmlformats.org/officeDocument/2006/relationships/image" Target="../media/image94.jpeg"/><Relationship Id="rId10" Type="http://schemas.openxmlformats.org/officeDocument/2006/relationships/image" Target="../media/image68.jpeg"/><Relationship Id="rId19" Type="http://schemas.openxmlformats.org/officeDocument/2006/relationships/image" Target="../media/image77.jpeg"/><Relationship Id="rId31" Type="http://schemas.openxmlformats.org/officeDocument/2006/relationships/image" Target="../media/image89.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 Id="rId22" Type="http://schemas.openxmlformats.org/officeDocument/2006/relationships/image" Target="../media/image80.jpeg"/><Relationship Id="rId27" Type="http://schemas.openxmlformats.org/officeDocument/2006/relationships/image" Target="../media/image85.jpeg"/><Relationship Id="rId30" Type="http://schemas.openxmlformats.org/officeDocument/2006/relationships/image" Target="../media/image88.jpeg"/><Relationship Id="rId35" Type="http://schemas.openxmlformats.org/officeDocument/2006/relationships/image" Target="../media/image93.jpeg"/><Relationship Id="rId43" Type="http://schemas.openxmlformats.org/officeDocument/2006/relationships/image" Target="../media/image101.jpeg"/></Relationships>
</file>

<file path=ppt/slides/_rels/slide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03.jpeg"/></Relationships>
</file>

<file path=ppt/slides/_rels/slide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57.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ctrTitle"/>
          </p:nvPr>
        </p:nvSpPr>
        <p:spPr>
          <a:xfrm>
            <a:off x="85725" y="898043"/>
            <a:ext cx="8829675" cy="1264132"/>
          </a:xfrm>
        </p:spPr>
        <p:txBody>
          <a:bodyPr>
            <a:normAutofit/>
          </a:bodyPr>
          <a:lstStyle/>
          <a:p>
            <a:r>
              <a:rPr lang="nl-BE" sz="2000" b="1" dirty="0" err="1" smtClean="0">
                <a:solidFill>
                  <a:schemeClr val="accent3">
                    <a:lumMod val="75000"/>
                  </a:schemeClr>
                </a:solidFill>
              </a:rPr>
              <a:t>Bind-Kracht</a:t>
            </a:r>
            <a:r>
              <a:rPr lang="nl-BE" sz="2000" b="1" dirty="0" smtClean="0">
                <a:solidFill>
                  <a:schemeClr val="accent3">
                    <a:lumMod val="75000"/>
                  </a:schemeClr>
                </a:solidFill>
              </a:rPr>
              <a:t> presenteert:</a:t>
            </a:r>
            <a:br>
              <a:rPr lang="nl-BE" sz="2000" b="1" dirty="0" smtClean="0">
                <a:solidFill>
                  <a:schemeClr val="accent3">
                    <a:lumMod val="75000"/>
                  </a:schemeClr>
                </a:solidFill>
              </a:rPr>
            </a:br>
            <a:r>
              <a:rPr lang="nl-BE" sz="2000" b="1" dirty="0" smtClean="0">
                <a:solidFill>
                  <a:schemeClr val="accent3">
                    <a:lumMod val="75000"/>
                  </a:schemeClr>
                </a:solidFill>
              </a:rPr>
              <a:t>Ervaringsdeskundigen </a:t>
            </a:r>
            <a:r>
              <a:rPr lang="nl-BE" sz="2000" dirty="0" smtClean="0">
                <a:solidFill>
                  <a:schemeClr val="accent3">
                    <a:lumMod val="75000"/>
                  </a:schemeClr>
                </a:solidFill>
              </a:rPr>
              <a:t>in armoede als</a:t>
            </a:r>
            <a:r>
              <a:rPr lang="nl-BE" sz="2000" b="1" dirty="0" smtClean="0">
                <a:solidFill>
                  <a:schemeClr val="accent3">
                    <a:lumMod val="75000"/>
                  </a:schemeClr>
                </a:solidFill>
              </a:rPr>
              <a:t> </a:t>
            </a:r>
            <a:r>
              <a:rPr lang="nl-BE" sz="2000" b="1" dirty="0">
                <a:solidFill>
                  <a:schemeClr val="accent3">
                    <a:lumMod val="75000"/>
                  </a:schemeClr>
                </a:solidFill>
              </a:rPr>
              <a:t>tandempartners in </a:t>
            </a:r>
            <a:r>
              <a:rPr lang="nl-BE" sz="2000" dirty="0" smtClean="0">
                <a:solidFill>
                  <a:schemeClr val="accent3">
                    <a:lumMod val="75000"/>
                  </a:schemeClr>
                </a:solidFill>
              </a:rPr>
              <a:t>lessen op de Hogeschool</a:t>
            </a:r>
            <a:endParaRPr lang="nl-NL" sz="2000" dirty="0">
              <a:solidFill>
                <a:schemeClr val="accent3">
                  <a:lumMod val="75000"/>
                </a:schemeClr>
              </a:solidFill>
            </a:endParaRPr>
          </a:p>
        </p:txBody>
      </p:sp>
      <p:sp>
        <p:nvSpPr>
          <p:cNvPr id="15" name="Ondertitel 14"/>
          <p:cNvSpPr>
            <a:spLocks noGrp="1"/>
          </p:cNvSpPr>
          <p:nvPr>
            <p:ph type="subTitle" idx="1"/>
          </p:nvPr>
        </p:nvSpPr>
        <p:spPr>
          <a:xfrm>
            <a:off x="157655" y="2500503"/>
            <a:ext cx="5502166" cy="2088956"/>
          </a:xfrm>
        </p:spPr>
        <p:txBody>
          <a:bodyPr>
            <a:normAutofit/>
          </a:bodyPr>
          <a:lstStyle/>
          <a:p>
            <a:pPr>
              <a:spcBef>
                <a:spcPts val="0"/>
              </a:spcBef>
              <a:spcAft>
                <a:spcPts val="0"/>
              </a:spcAft>
            </a:pPr>
            <a:r>
              <a:rPr lang="nl-NL" sz="1800" b="1" dirty="0" smtClean="0">
                <a:solidFill>
                  <a:schemeClr val="accent3">
                    <a:lumMod val="75000"/>
                  </a:schemeClr>
                </a:solidFill>
              </a:rPr>
              <a:t>Kristel Driessens </a:t>
            </a:r>
          </a:p>
          <a:p>
            <a:pPr>
              <a:spcBef>
                <a:spcPts val="0"/>
              </a:spcBef>
              <a:spcAft>
                <a:spcPts val="0"/>
              </a:spcAft>
            </a:pPr>
            <a:r>
              <a:rPr lang="nl-NL" sz="1800" b="1" dirty="0" smtClean="0">
                <a:solidFill>
                  <a:schemeClr val="accent3">
                    <a:lumMod val="75000"/>
                  </a:schemeClr>
                </a:solidFill>
              </a:rPr>
              <a:t>Cindy Van Geldorp </a:t>
            </a:r>
            <a:endParaRPr lang="nl-NL" sz="1800" b="1" dirty="0">
              <a:solidFill>
                <a:schemeClr val="accent3">
                  <a:lumMod val="75000"/>
                </a:schemeClr>
              </a:solidFill>
            </a:endParaRPr>
          </a:p>
          <a:p>
            <a:pPr>
              <a:spcBef>
                <a:spcPts val="0"/>
              </a:spcBef>
              <a:spcAft>
                <a:spcPts val="0"/>
              </a:spcAft>
            </a:pPr>
            <a:endParaRPr lang="nl-NL" sz="1800" b="1" dirty="0" smtClean="0">
              <a:solidFill>
                <a:schemeClr val="accent3">
                  <a:lumMod val="75000"/>
                </a:schemeClr>
              </a:solidFill>
            </a:endParaRPr>
          </a:p>
          <a:p>
            <a:pPr>
              <a:spcBef>
                <a:spcPts val="0"/>
              </a:spcBef>
              <a:spcAft>
                <a:spcPts val="0"/>
              </a:spcAft>
            </a:pPr>
            <a:r>
              <a:rPr lang="nl-NL" b="1" dirty="0" smtClean="0">
                <a:solidFill>
                  <a:schemeClr val="accent3">
                    <a:lumMod val="75000"/>
                  </a:schemeClr>
                </a:solidFill>
              </a:rPr>
              <a:t>Mini-conferentie </a:t>
            </a:r>
          </a:p>
          <a:p>
            <a:pPr>
              <a:spcBef>
                <a:spcPts val="0"/>
              </a:spcBef>
              <a:spcAft>
                <a:spcPts val="0"/>
              </a:spcAft>
            </a:pPr>
            <a:r>
              <a:rPr lang="nl-NL" b="1" dirty="0" smtClean="0">
                <a:solidFill>
                  <a:schemeClr val="accent3">
                    <a:lumMod val="75000"/>
                  </a:schemeClr>
                </a:solidFill>
              </a:rPr>
              <a:t>Hogeschool van Amsterdam </a:t>
            </a:r>
          </a:p>
          <a:p>
            <a:pPr>
              <a:spcBef>
                <a:spcPts val="0"/>
              </a:spcBef>
              <a:spcAft>
                <a:spcPts val="0"/>
              </a:spcAft>
            </a:pPr>
            <a:r>
              <a:rPr lang="nl-NL" b="1" dirty="0" smtClean="0">
                <a:solidFill>
                  <a:schemeClr val="accent3">
                    <a:lumMod val="75000"/>
                  </a:schemeClr>
                </a:solidFill>
              </a:rPr>
              <a:t>7/09/2017</a:t>
            </a:r>
          </a:p>
          <a:p>
            <a:endParaRPr lang="nl-NL" dirty="0"/>
          </a:p>
        </p:txBody>
      </p:sp>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6256" y="2162175"/>
            <a:ext cx="4037744" cy="2667000"/>
          </a:xfrm>
          <a:prstGeom prst="rect">
            <a:avLst/>
          </a:prstGeom>
        </p:spPr>
      </p:pic>
      <p:pic>
        <p:nvPicPr>
          <p:cNvPr id="3" name="Afbeelding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9475" y="173381"/>
            <a:ext cx="1765330" cy="386334"/>
          </a:xfrm>
          <a:prstGeom prst="rect">
            <a:avLst/>
          </a:prstGeom>
        </p:spPr>
      </p:pic>
      <p:pic>
        <p:nvPicPr>
          <p:cNvPr id="6" name="Afbeelding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20" y="-164947"/>
            <a:ext cx="3901050" cy="106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80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123825"/>
            <a:ext cx="8280400" cy="428625"/>
          </a:xfrm>
        </p:spPr>
        <p:txBody>
          <a:bodyPr/>
          <a:lstStyle/>
          <a:p>
            <a:pPr algn="ctr" eaLnBrk="1" hangingPunct="1"/>
            <a:r>
              <a:rPr lang="nl-NL" altLang="nl-BE" sz="2000" b="1" dirty="0" smtClean="0">
                <a:solidFill>
                  <a:schemeClr val="accent3">
                    <a:lumMod val="75000"/>
                  </a:schemeClr>
                </a:solidFill>
              </a:rPr>
              <a:t>Een probleem- en krachtgerichte kij</a:t>
            </a:r>
            <a:r>
              <a:rPr lang="nl-NL" altLang="nl-BE" sz="2000" b="1" dirty="0" smtClean="0">
                <a:solidFill>
                  <a:srgbClr val="7030A0"/>
                </a:solidFill>
              </a:rPr>
              <a:t>k</a:t>
            </a:r>
            <a:r>
              <a:rPr lang="nl-NL" altLang="nl-BE" sz="2000" dirty="0" smtClean="0">
                <a:solidFill>
                  <a:srgbClr val="7030A0"/>
                </a:solidFill>
              </a:rPr>
              <a:t> </a:t>
            </a:r>
          </a:p>
        </p:txBody>
      </p:sp>
      <p:graphicFrame>
        <p:nvGraphicFramePr>
          <p:cNvPr id="92180" name="Group 20"/>
          <p:cNvGraphicFramePr>
            <a:graphicFrameLocks noGrp="1"/>
          </p:cNvGraphicFramePr>
          <p:nvPr>
            <p:ph idx="1"/>
            <p:extLst>
              <p:ext uri="{D42A27DB-BD31-4B8C-83A1-F6EECF244321}">
                <p14:modId xmlns:p14="http://schemas.microsoft.com/office/powerpoint/2010/main" val="797693649"/>
              </p:ext>
            </p:extLst>
          </p:nvPr>
        </p:nvGraphicFramePr>
        <p:xfrm>
          <a:off x="250825" y="800099"/>
          <a:ext cx="8713788" cy="3848101"/>
        </p:xfrm>
        <a:graphic>
          <a:graphicData uri="http://schemas.openxmlformats.org/drawingml/2006/table">
            <a:tbl>
              <a:tblPr/>
              <a:tblGrid>
                <a:gridCol w="4303713"/>
                <a:gridCol w="4410075"/>
              </a:tblGrid>
              <a:tr h="3848101">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Multi-complexe problematiek: de crisissen en de stress</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machteloosheid en afhankelijkheid</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Sociaal isolement / eenzaamheid</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Migratiepijn</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Gevoelens van wantrouwen</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Gestoorde communicatie/taal</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BE" sz="1500" b="0" i="0" u="none" strike="noStrike" cap="none" normalizeH="0" baseline="0" dirty="0" smtClean="0">
                          <a:ln>
                            <a:noFill/>
                          </a:ln>
                          <a:solidFill>
                            <a:schemeClr val="accent3">
                              <a:lumMod val="75000"/>
                            </a:schemeClr>
                          </a:solidFill>
                          <a:effectLst/>
                          <a:latin typeface="Verdana" pitchFamily="34" charset="0"/>
                        </a:rPr>
                        <a:t> Onveilige gehechtheid/ </a:t>
                      </a:r>
                      <a:r>
                        <a:rPr kumimoji="0" lang="nl-BE" sz="1500" b="0" i="0" u="none" strike="noStrike" cap="none" normalizeH="0" baseline="0" dirty="0" err="1" smtClean="0">
                          <a:ln>
                            <a:noFill/>
                          </a:ln>
                          <a:solidFill>
                            <a:schemeClr val="accent3">
                              <a:lumMod val="75000"/>
                            </a:schemeClr>
                          </a:solidFill>
                          <a:effectLst/>
                          <a:latin typeface="Verdana" pitchFamily="34" charset="0"/>
                        </a:rPr>
                        <a:t>parentificatie</a:t>
                      </a:r>
                      <a:endParaRPr kumimoji="0" lang="nl-NL" sz="1500" b="0" i="0" u="none" strike="noStrike" cap="none" normalizeH="0" baseline="0" dirty="0" smtClean="0">
                        <a:ln>
                          <a:noFill/>
                        </a:ln>
                        <a:solidFill>
                          <a:schemeClr val="accent3">
                            <a:lumMod val="75000"/>
                          </a:schemeClr>
                        </a:solidFill>
                        <a:effectLst/>
                        <a:latin typeface="Verdana" pitchFamily="34"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Berusting en apathie</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Verbintenisproblematiek</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Verloren kapitaal: een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nl-NL" sz="1500" b="0" i="0" u="none" strike="noStrike" cap="none" normalizeH="0" baseline="0" dirty="0" smtClean="0">
                          <a:ln>
                            <a:noFill/>
                          </a:ln>
                          <a:solidFill>
                            <a:schemeClr val="accent3">
                              <a:lumMod val="75000"/>
                            </a:schemeClr>
                          </a:solidFill>
                          <a:effectLst/>
                          <a:latin typeface="Verdana" pitchFamily="34" charset="0"/>
                        </a:rPr>
                        <a:t>vicieuze negatieve spiraal</a:t>
                      </a:r>
                    </a:p>
                  </a:txBody>
                  <a:tcPr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Openheid voor het unieke van</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500" b="0" i="0" u="none" strike="noStrike" cap="none" normalizeH="0" baseline="0" dirty="0" smtClean="0">
                          <a:ln>
                            <a:noFill/>
                          </a:ln>
                          <a:solidFill>
                            <a:schemeClr val="accent3">
                              <a:lumMod val="75000"/>
                            </a:schemeClr>
                          </a:solidFill>
                          <a:effectLst/>
                          <a:latin typeface="Verdana" pitchFamily="34" charset="0"/>
                        </a:rPr>
                        <a:t>   elk levensverhaal als potentie</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Aanwezige verbindingen en Hulpbronnen</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Trots- en survivals </a:t>
                      </a:r>
                      <a:r>
                        <a:rPr kumimoji="0" lang="nl-NL" sz="1500" b="0" i="0" u="none" strike="noStrike" cap="none" normalizeH="0" baseline="0" dirty="0" err="1" smtClean="0">
                          <a:ln>
                            <a:noFill/>
                          </a:ln>
                          <a:solidFill>
                            <a:schemeClr val="accent3">
                              <a:lumMod val="75000"/>
                            </a:schemeClr>
                          </a:solidFill>
                          <a:effectLst/>
                          <a:latin typeface="Verdana" pitchFamily="34" charset="0"/>
                        </a:rPr>
                        <a:t>pride</a:t>
                      </a:r>
                      <a:endParaRPr kumimoji="0" lang="nl-NL" sz="1500" b="0" i="0" u="none" strike="noStrike" cap="none" normalizeH="0" baseline="0" dirty="0" smtClean="0">
                        <a:ln>
                          <a:noFill/>
                        </a:ln>
                        <a:solidFill>
                          <a:schemeClr val="accent3">
                            <a:lumMod val="75000"/>
                          </a:schemeClr>
                        </a:solidFill>
                        <a:effectLst/>
                        <a:latin typeface="Verdana" pitchFamily="34"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Inzet en drijfveren</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Loyaliteiten en solidariteit </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Overlevingsstrategie</a:t>
                      </a:r>
                      <a:r>
                        <a:rPr kumimoji="0" lang="nl-NL" altLang="ja-JP" sz="1500" b="0" i="0" u="none" strike="noStrike" cap="none" normalizeH="0" baseline="0" dirty="0" smtClean="0">
                          <a:ln>
                            <a:noFill/>
                          </a:ln>
                          <a:solidFill>
                            <a:schemeClr val="accent3">
                              <a:lumMod val="75000"/>
                            </a:schemeClr>
                          </a:solidFill>
                          <a:effectLst/>
                          <a:latin typeface="Arial"/>
                          <a:ea typeface="ＭＳ Ｐゴシック" pitchFamily="-12" charset="-128"/>
                        </a:rPr>
                        <a:t>ë</a:t>
                      </a:r>
                      <a:r>
                        <a:rPr kumimoji="0" lang="nl-NL" altLang="ja-JP" sz="1500" b="0" i="0" u="none" strike="noStrike" cap="none" normalizeH="0" baseline="0" dirty="0" smtClean="0">
                          <a:ln>
                            <a:noFill/>
                          </a:ln>
                          <a:solidFill>
                            <a:schemeClr val="accent3">
                              <a:lumMod val="75000"/>
                            </a:schemeClr>
                          </a:solidFill>
                          <a:effectLst/>
                          <a:latin typeface="Verdana" pitchFamily="34" charset="0"/>
                          <a:ea typeface="ＭＳ Ｐゴシック" pitchFamily="-12" charset="-128"/>
                        </a:rPr>
                        <a:t>n en veerkracht</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Vaardigheden en creativiteit</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Humor</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Restanten van vertrouwen /zelfwaarde</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nl-NL" sz="1500" b="0" i="0" u="none" strike="noStrike" cap="none" normalizeH="0" baseline="0" dirty="0" smtClean="0">
                          <a:ln>
                            <a:noFill/>
                          </a:ln>
                          <a:solidFill>
                            <a:schemeClr val="accent3">
                              <a:lumMod val="75000"/>
                            </a:schemeClr>
                          </a:solidFill>
                          <a:effectLst/>
                          <a:latin typeface="Verdana" pitchFamily="34" charset="0"/>
                        </a:rPr>
                        <a:t> Zelfsturing en initiatief nemen</a:t>
                      </a:r>
                    </a:p>
                  </a:txBody>
                  <a:tcPr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3980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nl-BE" altLang="nl-BE" sz="2000" b="1" dirty="0" smtClean="0">
                <a:solidFill>
                  <a:schemeClr val="accent3">
                    <a:lumMod val="75000"/>
                  </a:schemeClr>
                </a:solidFill>
              </a:rPr>
              <a:t>De Bind-Krachtvisie op armoedebestrijding </a:t>
            </a:r>
            <a:endParaRPr lang="nl-NL" altLang="nl-BE" sz="2000" b="1" dirty="0" smtClean="0">
              <a:solidFill>
                <a:schemeClr val="accent3">
                  <a:lumMod val="75000"/>
                </a:schemeClr>
              </a:solidFill>
            </a:endParaRPr>
          </a:p>
        </p:txBody>
      </p:sp>
      <p:sp>
        <p:nvSpPr>
          <p:cNvPr id="16387" name="Rectangle 3"/>
          <p:cNvSpPr>
            <a:spLocks noGrp="1" noChangeArrowheads="1"/>
          </p:cNvSpPr>
          <p:nvPr>
            <p:ph idx="1"/>
          </p:nvPr>
        </p:nvSpPr>
        <p:spPr>
          <a:xfrm>
            <a:off x="404760" y="1163633"/>
            <a:ext cx="7790504" cy="3045226"/>
          </a:xfrm>
        </p:spPr>
        <p:txBody>
          <a:bodyPr/>
          <a:lstStyle/>
          <a:p>
            <a:pPr eaLnBrk="1" hangingPunct="1"/>
            <a:r>
              <a:rPr lang="nl-BE" altLang="nl-BE" sz="1800" b="1" dirty="0" smtClean="0">
                <a:solidFill>
                  <a:schemeClr val="accent3">
                    <a:lumMod val="75000"/>
                  </a:schemeClr>
                </a:solidFill>
              </a:rPr>
              <a:t>Krachtgericht en integraal</a:t>
            </a:r>
            <a:r>
              <a:rPr lang="nl-BE" altLang="nl-BE" sz="1800" dirty="0" smtClean="0">
                <a:solidFill>
                  <a:schemeClr val="accent3">
                    <a:lumMod val="75000"/>
                  </a:schemeClr>
                </a:solidFill>
              </a:rPr>
              <a:t> werken</a:t>
            </a:r>
          </a:p>
          <a:p>
            <a:pPr eaLnBrk="1" hangingPunct="1"/>
            <a:r>
              <a:rPr lang="nl-BE" altLang="nl-BE" sz="1800" b="1" dirty="0" smtClean="0">
                <a:solidFill>
                  <a:schemeClr val="accent3">
                    <a:lumMod val="75000"/>
                  </a:schemeClr>
                </a:solidFill>
              </a:rPr>
              <a:t>Structureel</a:t>
            </a:r>
            <a:r>
              <a:rPr lang="nl-BE" altLang="nl-BE" sz="1800" dirty="0" smtClean="0">
                <a:solidFill>
                  <a:schemeClr val="accent3">
                    <a:lumMod val="75000"/>
                  </a:schemeClr>
                </a:solidFill>
              </a:rPr>
              <a:t> werken aan een sociaal rechtvaardige samenleving</a:t>
            </a:r>
          </a:p>
          <a:p>
            <a:pPr eaLnBrk="1" hangingPunct="1"/>
            <a:r>
              <a:rPr lang="nl-BE" altLang="nl-BE" sz="1800" dirty="0" smtClean="0">
                <a:solidFill>
                  <a:schemeClr val="accent3">
                    <a:lumMod val="75000"/>
                  </a:schemeClr>
                </a:solidFill>
              </a:rPr>
              <a:t>Via </a:t>
            </a:r>
            <a:r>
              <a:rPr lang="nl-BE" altLang="nl-BE" sz="1800" b="1" dirty="0" smtClean="0">
                <a:solidFill>
                  <a:schemeClr val="accent3">
                    <a:lumMod val="75000"/>
                  </a:schemeClr>
                </a:solidFill>
              </a:rPr>
              <a:t>dialoog en participatie</a:t>
            </a:r>
          </a:p>
          <a:p>
            <a:pPr eaLnBrk="1" hangingPunct="1"/>
            <a:r>
              <a:rPr lang="nl-BE" altLang="nl-BE" sz="1800" dirty="0" smtClean="0">
                <a:solidFill>
                  <a:schemeClr val="accent3">
                    <a:lumMod val="75000"/>
                  </a:schemeClr>
                </a:solidFill>
              </a:rPr>
              <a:t>In </a:t>
            </a:r>
            <a:r>
              <a:rPr lang="nl-BE" altLang="nl-BE" sz="1800" b="1" dirty="0" smtClean="0">
                <a:solidFill>
                  <a:schemeClr val="accent3">
                    <a:lumMod val="75000"/>
                  </a:schemeClr>
                </a:solidFill>
              </a:rPr>
              <a:t>relationele gelijkwaardigheid</a:t>
            </a:r>
            <a:r>
              <a:rPr lang="nl-BE" altLang="nl-BE" sz="1800" dirty="0" smtClean="0">
                <a:solidFill>
                  <a:schemeClr val="accent3">
                    <a:lumMod val="75000"/>
                  </a:schemeClr>
                </a:solidFill>
              </a:rPr>
              <a:t> met mensen in armoede</a:t>
            </a:r>
          </a:p>
          <a:p>
            <a:pPr eaLnBrk="1" hangingPunct="1"/>
            <a:r>
              <a:rPr lang="nl-BE" altLang="nl-BE" sz="1800" dirty="0" smtClean="0">
                <a:solidFill>
                  <a:schemeClr val="accent3">
                    <a:lumMod val="75000"/>
                  </a:schemeClr>
                </a:solidFill>
              </a:rPr>
              <a:t>Vanuit een geloof in de </a:t>
            </a:r>
            <a:r>
              <a:rPr lang="nl-BE" altLang="nl-BE" sz="1800" b="1" dirty="0" smtClean="0">
                <a:solidFill>
                  <a:schemeClr val="accent3">
                    <a:lumMod val="75000"/>
                  </a:schemeClr>
                </a:solidFill>
              </a:rPr>
              <a:t>kracht van diversiteit </a:t>
            </a:r>
            <a:endParaRPr lang="nl-NL" altLang="nl-BE" sz="1800" b="1" dirty="0" smtClean="0">
              <a:solidFill>
                <a:schemeClr val="accent3">
                  <a:lumMod val="75000"/>
                </a:schemeClr>
              </a:solidFill>
            </a:endParaRPr>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197" y="3330645"/>
            <a:ext cx="1251183" cy="1727379"/>
          </a:xfrm>
          <a:prstGeom prst="rect">
            <a:avLst/>
          </a:prstGeom>
          <a:ln cmpd="sng">
            <a:solidFill>
              <a:schemeClr val="tx1"/>
            </a:solidFill>
          </a:ln>
        </p:spPr>
      </p:pic>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0275" y="2833538"/>
            <a:ext cx="1336016" cy="1969591"/>
          </a:xfrm>
          <a:prstGeom prst="rect">
            <a:avLst/>
          </a:prstGeom>
        </p:spPr>
      </p:pic>
      <p:pic>
        <p:nvPicPr>
          <p:cNvPr id="8" name="Tijdelijke aanduiding voor inhoud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42579" y="3359691"/>
            <a:ext cx="1190420" cy="1698333"/>
          </a:xfrm>
          <a:prstGeom prst="rect">
            <a:avLst/>
          </a:prstGeom>
        </p:spPr>
      </p:pic>
    </p:spTree>
    <p:extLst>
      <p:ext uri="{BB962C8B-B14F-4D97-AF65-F5344CB8AC3E}">
        <p14:creationId xmlns:p14="http://schemas.microsoft.com/office/powerpoint/2010/main" val="3186886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605" y="1"/>
            <a:ext cx="6798495" cy="446314"/>
          </a:xfrm>
        </p:spPr>
        <p:txBody>
          <a:bodyPr/>
          <a:lstStyle/>
          <a:p>
            <a:r>
              <a:rPr lang="nl-BE" dirty="0" smtClean="0">
                <a:solidFill>
                  <a:schemeClr val="accent3">
                    <a:lumMod val="75000"/>
                  </a:schemeClr>
                </a:solidFill>
              </a:rPr>
              <a:t>Een krachtgerichte Basishouding</a:t>
            </a:r>
            <a:endParaRPr lang="nl-BE" dirty="0">
              <a:solidFill>
                <a:schemeClr val="accent3">
                  <a:lumMod val="75000"/>
                </a:schemeClr>
              </a:solidFill>
            </a:endParaRPr>
          </a:p>
        </p:txBody>
      </p:sp>
      <p:sp>
        <p:nvSpPr>
          <p:cNvPr id="3" name="Tijdelijke aanduiding voor inhoud 2"/>
          <p:cNvSpPr>
            <a:spLocks noGrp="1"/>
          </p:cNvSpPr>
          <p:nvPr>
            <p:ph idx="1"/>
          </p:nvPr>
        </p:nvSpPr>
        <p:spPr>
          <a:xfrm>
            <a:off x="500010" y="895350"/>
            <a:ext cx="4052940" cy="3785262"/>
          </a:xfrm>
        </p:spPr>
        <p:txBody>
          <a:bodyPr/>
          <a:lstStyle/>
          <a:p>
            <a:pPr marL="285750" indent="-285750">
              <a:buFontTx/>
              <a:buChar char="-"/>
            </a:pPr>
            <a:r>
              <a:rPr lang="nl-BE" sz="1800" dirty="0" smtClean="0">
                <a:solidFill>
                  <a:schemeClr val="accent3">
                    <a:lumMod val="75000"/>
                  </a:schemeClr>
                </a:solidFill>
              </a:rPr>
              <a:t>Een krachtgerichte kijk</a:t>
            </a:r>
          </a:p>
          <a:p>
            <a:pPr marL="285750" indent="-285750">
              <a:buFontTx/>
              <a:buChar char="-"/>
            </a:pPr>
            <a:r>
              <a:rPr lang="nl-BE" sz="1800" dirty="0" smtClean="0">
                <a:solidFill>
                  <a:schemeClr val="accent3">
                    <a:lumMod val="75000"/>
                  </a:schemeClr>
                </a:solidFill>
              </a:rPr>
              <a:t>Betrokkenheid </a:t>
            </a:r>
          </a:p>
          <a:p>
            <a:pPr marL="285750" indent="-285750">
              <a:buFontTx/>
              <a:buChar char="-"/>
            </a:pPr>
            <a:r>
              <a:rPr lang="nl-BE" sz="1800" dirty="0" smtClean="0">
                <a:solidFill>
                  <a:schemeClr val="accent3">
                    <a:lumMod val="75000"/>
                  </a:schemeClr>
                </a:solidFill>
              </a:rPr>
              <a:t>Verbinding </a:t>
            </a:r>
          </a:p>
          <a:p>
            <a:pPr marL="285750" indent="-285750">
              <a:buFontTx/>
              <a:buChar char="-"/>
            </a:pPr>
            <a:r>
              <a:rPr lang="nl-BE" sz="1800" dirty="0" smtClean="0">
                <a:solidFill>
                  <a:schemeClr val="accent3">
                    <a:lumMod val="75000"/>
                  </a:schemeClr>
                </a:solidFill>
              </a:rPr>
              <a:t>Relationele gelijkwaardigheid</a:t>
            </a:r>
          </a:p>
          <a:p>
            <a:pPr marL="285750" indent="-285750">
              <a:buFontTx/>
              <a:buChar char="-"/>
            </a:pPr>
            <a:r>
              <a:rPr lang="nl-BE" sz="1800" dirty="0" smtClean="0">
                <a:solidFill>
                  <a:schemeClr val="accent3">
                    <a:lumMod val="75000"/>
                  </a:schemeClr>
                </a:solidFill>
              </a:rPr>
              <a:t>Partnerschap/ wederkerigheid</a:t>
            </a:r>
          </a:p>
          <a:p>
            <a:pPr marL="285750" indent="-285750">
              <a:buFontTx/>
              <a:buChar char="-"/>
            </a:pPr>
            <a:endParaRPr lang="nl-BE" sz="1800" dirty="0">
              <a:solidFill>
                <a:schemeClr val="accent3">
                  <a:lumMod val="75000"/>
                </a:schemeClr>
              </a:solidFill>
            </a:endParaRPr>
          </a:p>
          <a:p>
            <a:pPr marL="285750" indent="-285750">
              <a:buFontTx/>
              <a:buChar char="-"/>
            </a:pPr>
            <a:r>
              <a:rPr lang="nl-BE" sz="1800" dirty="0" smtClean="0">
                <a:solidFill>
                  <a:schemeClr val="accent3">
                    <a:lumMod val="75000"/>
                  </a:schemeClr>
                </a:solidFill>
              </a:rPr>
              <a:t>Brugfunctie</a:t>
            </a:r>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6434" y="1050115"/>
            <a:ext cx="4256541" cy="2840532"/>
          </a:xfrm>
          <a:prstGeom prst="rect">
            <a:avLst/>
          </a:prstGeom>
        </p:spPr>
      </p:pic>
    </p:spTree>
    <p:extLst>
      <p:ext uri="{BB962C8B-B14F-4D97-AF65-F5344CB8AC3E}">
        <p14:creationId xmlns:p14="http://schemas.microsoft.com/office/powerpoint/2010/main" val="368355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478605" y="80010"/>
            <a:ext cx="6798495" cy="1397049"/>
          </a:xfrm>
        </p:spPr>
        <p:txBody>
          <a:bodyPr/>
          <a:lstStyle/>
          <a:p>
            <a:pPr eaLnBrk="1" hangingPunct="1"/>
            <a:r>
              <a:rPr lang="nl-BE" altLang="nl-BE" sz="2000" b="1" dirty="0" smtClean="0">
                <a:solidFill>
                  <a:schemeClr val="accent3">
                    <a:lumMod val="75000"/>
                  </a:schemeClr>
                </a:solidFill>
              </a:rPr>
              <a:t>Specific</a:t>
            </a:r>
            <a:r>
              <a:rPr lang="nl-BE" altLang="nl-BE" sz="2000" dirty="0" smtClean="0">
                <a:solidFill>
                  <a:schemeClr val="accent3">
                    <a:lumMod val="75000"/>
                  </a:schemeClr>
                </a:solidFill>
              </a:rPr>
              <a:t>iteit van onze trainingsprogramma’s</a:t>
            </a:r>
            <a:endParaRPr lang="en-US" altLang="nl-BE" sz="2000" b="1" dirty="0" smtClean="0">
              <a:solidFill>
                <a:schemeClr val="accent3">
                  <a:lumMod val="75000"/>
                </a:schemeClr>
              </a:solidFill>
            </a:endParaRPr>
          </a:p>
        </p:txBody>
      </p:sp>
      <p:sp>
        <p:nvSpPr>
          <p:cNvPr id="35843" name="Tijdelijke aanduiding voor inhoud 2"/>
          <p:cNvSpPr>
            <a:spLocks noGrp="1"/>
          </p:cNvSpPr>
          <p:nvPr>
            <p:ph idx="1"/>
          </p:nvPr>
        </p:nvSpPr>
        <p:spPr>
          <a:xfrm>
            <a:off x="500010" y="708660"/>
            <a:ext cx="8409528" cy="3971952"/>
          </a:xfrm>
        </p:spPr>
        <p:txBody>
          <a:bodyPr/>
          <a:lstStyle/>
          <a:p>
            <a:pPr eaLnBrk="1" hangingPunct="1"/>
            <a:r>
              <a:rPr lang="nl-BE" altLang="nl-BE" sz="1600" dirty="0" smtClean="0">
                <a:solidFill>
                  <a:schemeClr val="accent3">
                    <a:lumMod val="75000"/>
                  </a:schemeClr>
                </a:solidFill>
              </a:rPr>
              <a:t>Herkenning van de gevoelens van machteloosheid van sociaal werkers en samen zoeken naar lichtpuntjes. </a:t>
            </a:r>
          </a:p>
          <a:p>
            <a:pPr eaLnBrk="1" hangingPunct="1"/>
            <a:r>
              <a:rPr lang="nl-BE" altLang="nl-BE" sz="1600" dirty="0" smtClean="0">
                <a:solidFill>
                  <a:schemeClr val="accent3">
                    <a:lumMod val="75000"/>
                  </a:schemeClr>
                </a:solidFill>
              </a:rPr>
              <a:t>Focus op leefwereldperspectief van mensen in armoede en contact maken</a:t>
            </a:r>
          </a:p>
          <a:p>
            <a:pPr eaLnBrk="1" hangingPunct="1"/>
            <a:r>
              <a:rPr lang="nl-BE" altLang="nl-BE" sz="1600" dirty="0" smtClean="0">
                <a:solidFill>
                  <a:schemeClr val="accent3">
                    <a:lumMod val="75000"/>
                  </a:schemeClr>
                </a:solidFill>
              </a:rPr>
              <a:t>Visieverbreking door dialoog (verschillende brillen)</a:t>
            </a:r>
          </a:p>
          <a:p>
            <a:pPr eaLnBrk="1" hangingPunct="1"/>
            <a:r>
              <a:rPr lang="nl-BE" altLang="nl-BE" sz="1600" dirty="0" smtClean="0">
                <a:solidFill>
                  <a:schemeClr val="accent3">
                    <a:lumMod val="75000"/>
                  </a:schemeClr>
                </a:solidFill>
              </a:rPr>
              <a:t>Participatieve en </a:t>
            </a:r>
            <a:r>
              <a:rPr lang="nl-BE" altLang="nl-BE" sz="1600" dirty="0" err="1" smtClean="0">
                <a:solidFill>
                  <a:schemeClr val="accent3">
                    <a:lumMod val="75000"/>
                  </a:schemeClr>
                </a:solidFill>
              </a:rPr>
              <a:t>empowerende</a:t>
            </a:r>
            <a:r>
              <a:rPr lang="nl-BE" altLang="nl-BE" sz="1600" dirty="0" smtClean="0">
                <a:solidFill>
                  <a:schemeClr val="accent3">
                    <a:lumMod val="75000"/>
                  </a:schemeClr>
                </a:solidFill>
              </a:rPr>
              <a:t> benadering  </a:t>
            </a:r>
          </a:p>
          <a:p>
            <a:pPr eaLnBrk="1" hangingPunct="1"/>
            <a:r>
              <a:rPr lang="nl-BE" altLang="nl-BE" sz="1600" dirty="0" smtClean="0">
                <a:solidFill>
                  <a:schemeClr val="accent3">
                    <a:lumMod val="75000"/>
                  </a:schemeClr>
                </a:solidFill>
              </a:rPr>
              <a:t>Werken aan competenties: kennis, vaardigheden en basishouding</a:t>
            </a:r>
            <a:endParaRPr lang="en-US" altLang="nl-BE" sz="1600" dirty="0" smtClean="0">
              <a:solidFill>
                <a:schemeClr val="accent3">
                  <a:lumMod val="75000"/>
                </a:schemeClr>
              </a:solidFill>
            </a:endParaRPr>
          </a:p>
        </p:txBody>
      </p:sp>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4940" y="2788088"/>
            <a:ext cx="3909060" cy="2355411"/>
          </a:xfrm>
          <a:prstGeom prst="rect">
            <a:avLst/>
          </a:prstGeom>
        </p:spPr>
      </p:pic>
    </p:spTree>
    <p:extLst>
      <p:ext uri="{BB962C8B-B14F-4D97-AF65-F5344CB8AC3E}">
        <p14:creationId xmlns:p14="http://schemas.microsoft.com/office/powerpoint/2010/main" val="211304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BE" b="1" dirty="0" smtClean="0">
                <a:solidFill>
                  <a:schemeClr val="accent3">
                    <a:lumMod val="75000"/>
                  </a:schemeClr>
                </a:solidFill>
              </a:rPr>
              <a:t>Voorstelling van het project</a:t>
            </a:r>
            <a:endParaRPr lang="nl-BE" b="1" dirty="0">
              <a:solidFill>
                <a:schemeClr val="accent3">
                  <a:lumMod val="75000"/>
                </a:schemeClr>
              </a:solidFill>
            </a:endParaRPr>
          </a:p>
        </p:txBody>
      </p:sp>
      <p:sp>
        <p:nvSpPr>
          <p:cNvPr id="6" name="Tijdelijke aanduiding voor inhoud 5"/>
          <p:cNvSpPr>
            <a:spLocks noGrp="1"/>
          </p:cNvSpPr>
          <p:nvPr>
            <p:ph idx="1"/>
          </p:nvPr>
        </p:nvSpPr>
        <p:spPr>
          <a:xfrm>
            <a:off x="500010" y="1496109"/>
            <a:ext cx="7790504" cy="3451887"/>
          </a:xfrm>
        </p:spPr>
        <p:txBody>
          <a:bodyPr>
            <a:normAutofit/>
          </a:bodyPr>
          <a:lstStyle/>
          <a:p>
            <a:pPr>
              <a:spcAft>
                <a:spcPts val="600"/>
              </a:spcAft>
            </a:pPr>
            <a:r>
              <a:rPr lang="nl-BE" sz="1600" dirty="0" smtClean="0">
                <a:solidFill>
                  <a:schemeClr val="accent3">
                    <a:lumMod val="75000"/>
                  </a:schemeClr>
                </a:solidFill>
              </a:rPr>
              <a:t>Start als innovatieproject </a:t>
            </a:r>
          </a:p>
          <a:p>
            <a:pPr>
              <a:spcAft>
                <a:spcPts val="600"/>
              </a:spcAft>
            </a:pPr>
            <a:r>
              <a:rPr lang="nl-BE" sz="1600" dirty="0" smtClean="0">
                <a:solidFill>
                  <a:schemeClr val="accent3">
                    <a:lumMod val="75000"/>
                  </a:schemeClr>
                </a:solidFill>
              </a:rPr>
              <a:t>Partnerschap: SW – </a:t>
            </a:r>
            <a:r>
              <a:rPr lang="nl-BE" sz="1600" dirty="0" err="1" smtClean="0">
                <a:solidFill>
                  <a:schemeClr val="accent3">
                    <a:lumMod val="75000"/>
                  </a:schemeClr>
                </a:solidFill>
              </a:rPr>
              <a:t>Ortho</a:t>
            </a:r>
            <a:r>
              <a:rPr lang="nl-BE" sz="1600" dirty="0" smtClean="0">
                <a:solidFill>
                  <a:schemeClr val="accent3">
                    <a:lumMod val="75000"/>
                  </a:schemeClr>
                </a:solidFill>
              </a:rPr>
              <a:t> – Bind-Kracht</a:t>
            </a:r>
          </a:p>
          <a:p>
            <a:pPr>
              <a:spcAft>
                <a:spcPts val="600"/>
              </a:spcAft>
            </a:pPr>
            <a:r>
              <a:rPr lang="nl-BE" sz="1600" dirty="0" smtClean="0">
                <a:solidFill>
                  <a:schemeClr val="accent3">
                    <a:lumMod val="75000"/>
                  </a:schemeClr>
                </a:solidFill>
              </a:rPr>
              <a:t>Samenwerking met (niet-opgeleide) </a:t>
            </a:r>
            <a:r>
              <a:rPr lang="nl-BE" sz="1600" dirty="0">
                <a:solidFill>
                  <a:schemeClr val="accent3">
                    <a:lumMod val="75000"/>
                  </a:schemeClr>
                </a:solidFill>
              </a:rPr>
              <a:t> </a:t>
            </a:r>
            <a:r>
              <a:rPr lang="nl-BE" sz="1600" dirty="0" smtClean="0">
                <a:solidFill>
                  <a:schemeClr val="accent3">
                    <a:lumMod val="75000"/>
                  </a:schemeClr>
                </a:solidFill>
              </a:rPr>
              <a:t>                       ervaringsdeskundigen in armoede (coaches van Bind-Kracht)</a:t>
            </a:r>
          </a:p>
          <a:p>
            <a:pPr>
              <a:spcAft>
                <a:spcPts val="600"/>
              </a:spcAft>
            </a:pPr>
            <a:r>
              <a:rPr lang="nl-BE" sz="1600" dirty="0" smtClean="0">
                <a:solidFill>
                  <a:schemeClr val="accent3">
                    <a:lumMod val="75000"/>
                  </a:schemeClr>
                </a:solidFill>
              </a:rPr>
              <a:t>tandempartners voor volledig opleidingsonderdeel</a:t>
            </a:r>
          </a:p>
          <a:p>
            <a:pPr lvl="1">
              <a:spcAft>
                <a:spcPts val="600"/>
              </a:spcAft>
            </a:pPr>
            <a:r>
              <a:rPr lang="nl-BE" sz="1400" dirty="0" err="1" smtClean="0">
                <a:solidFill>
                  <a:schemeClr val="accent3">
                    <a:lumMod val="75000"/>
                  </a:schemeClr>
                </a:solidFill>
              </a:rPr>
              <a:t>Trainingsvak</a:t>
            </a:r>
            <a:r>
              <a:rPr lang="nl-BE" sz="1400" dirty="0" smtClean="0">
                <a:solidFill>
                  <a:schemeClr val="accent3">
                    <a:lumMod val="75000"/>
                  </a:schemeClr>
                </a:solidFill>
              </a:rPr>
              <a:t>: gespreksvoering in SCW+MW</a:t>
            </a:r>
          </a:p>
          <a:p>
            <a:pPr lvl="1">
              <a:spcAft>
                <a:spcPts val="600"/>
              </a:spcAft>
            </a:pPr>
            <a:r>
              <a:rPr lang="nl-BE" sz="1400" dirty="0" smtClean="0">
                <a:solidFill>
                  <a:schemeClr val="accent3">
                    <a:lumMod val="75000"/>
                  </a:schemeClr>
                </a:solidFill>
              </a:rPr>
              <a:t>Integraal vak: gezinsgericht werken in </a:t>
            </a:r>
            <a:r>
              <a:rPr lang="nl-BE" sz="1400" dirty="0" err="1" smtClean="0">
                <a:solidFill>
                  <a:schemeClr val="accent3">
                    <a:lumMod val="75000"/>
                  </a:schemeClr>
                </a:solidFill>
              </a:rPr>
              <a:t>ortho</a:t>
            </a:r>
            <a:endParaRPr lang="nl-BE" sz="1400" dirty="0" smtClean="0">
              <a:solidFill>
                <a:schemeClr val="accent3">
                  <a:lumMod val="75000"/>
                </a:schemeClr>
              </a:solidFill>
            </a:endParaRPr>
          </a:p>
          <a:p>
            <a:pPr>
              <a:spcAft>
                <a:spcPts val="600"/>
              </a:spcAft>
            </a:pPr>
            <a:r>
              <a:rPr lang="nl-BE" sz="1600" dirty="0" smtClean="0">
                <a:solidFill>
                  <a:schemeClr val="accent3">
                    <a:lumMod val="75000"/>
                  </a:schemeClr>
                </a:solidFill>
              </a:rPr>
              <a:t>Projectontwerpers:21 </a:t>
            </a:r>
            <a:r>
              <a:rPr lang="nl-BE" sz="1600" dirty="0">
                <a:solidFill>
                  <a:schemeClr val="accent3">
                    <a:lumMod val="75000"/>
                  </a:schemeClr>
                </a:solidFill>
              </a:rPr>
              <a:t>docenten</a:t>
            </a:r>
            <a:r>
              <a:rPr lang="nl-BE" sz="1600" dirty="0" smtClean="0">
                <a:solidFill>
                  <a:schemeClr val="accent3">
                    <a:lumMod val="75000"/>
                  </a:schemeClr>
                </a:solidFill>
              </a:rPr>
              <a:t>, 11 ervaringsdeskundigen</a:t>
            </a:r>
            <a:r>
              <a:rPr lang="nl-BE" sz="1600" dirty="0">
                <a:solidFill>
                  <a:schemeClr val="accent3">
                    <a:lumMod val="75000"/>
                  </a:schemeClr>
                </a:solidFill>
              </a:rPr>
              <a:t>, </a:t>
            </a:r>
            <a:r>
              <a:rPr lang="nl-BE" sz="1600" dirty="0" smtClean="0">
                <a:solidFill>
                  <a:schemeClr val="accent3">
                    <a:lumMod val="75000"/>
                  </a:schemeClr>
                </a:solidFill>
              </a:rPr>
              <a:t>2 Bind-Krachtmedewerkers en 1100 studenten (op 4 </a:t>
            </a:r>
            <a:r>
              <a:rPr lang="nl-BE" sz="1600" dirty="0" err="1" smtClean="0">
                <a:solidFill>
                  <a:schemeClr val="accent3">
                    <a:lumMod val="75000"/>
                  </a:schemeClr>
                </a:solidFill>
              </a:rPr>
              <a:t>academie-jaren</a:t>
            </a:r>
            <a:r>
              <a:rPr lang="nl-BE" sz="1600" dirty="0" smtClean="0">
                <a:solidFill>
                  <a:schemeClr val="accent3">
                    <a:lumMod val="75000"/>
                  </a:schemeClr>
                </a:solidFill>
              </a:rPr>
              <a:t>).</a:t>
            </a:r>
            <a:endParaRPr lang="nl-BE" sz="1600" dirty="0">
              <a:solidFill>
                <a:schemeClr val="accent3">
                  <a:lumMod val="75000"/>
                </a:schemeClr>
              </a:solidFill>
            </a:endParaRPr>
          </a:p>
          <a:p>
            <a:endParaRPr lang="nl-BE" dirty="0" smtClean="0">
              <a:solidFill>
                <a:srgbClr val="1C1F60"/>
              </a:solidFill>
            </a:endParaRPr>
          </a:p>
        </p:txBody>
      </p:sp>
      <p:pic>
        <p:nvPicPr>
          <p:cNvPr id="4" name="Tijdelijke aanduiding voor inhou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1575" y="-1"/>
            <a:ext cx="4162425" cy="2478083"/>
          </a:xfrm>
          <a:prstGeom prst="rect">
            <a:avLst/>
          </a:prstGeom>
          <a:ln>
            <a:noFill/>
          </a:ln>
          <a:effectLst>
            <a:softEdge rad="112500"/>
          </a:effectLst>
        </p:spPr>
      </p:pic>
    </p:spTree>
    <p:extLst>
      <p:ext uri="{BB962C8B-B14F-4D97-AF65-F5344CB8AC3E}">
        <p14:creationId xmlns:p14="http://schemas.microsoft.com/office/powerpoint/2010/main" val="852915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605" y="619809"/>
            <a:ext cx="6798495" cy="370791"/>
          </a:xfrm>
        </p:spPr>
        <p:txBody>
          <a:bodyPr>
            <a:noAutofit/>
          </a:bodyPr>
          <a:lstStyle/>
          <a:p>
            <a:pPr algn="l"/>
            <a:r>
              <a:rPr lang="nl-BE" sz="2000" b="1" dirty="0" smtClean="0">
                <a:solidFill>
                  <a:schemeClr val="accent3">
                    <a:lumMod val="75000"/>
                  </a:schemeClr>
                </a:solidFill>
              </a:rPr>
              <a:t>Meerwaarde en leerresultaten in SW</a:t>
            </a:r>
            <a:endParaRPr lang="nl-BE" sz="2000" b="1" dirty="0">
              <a:solidFill>
                <a:schemeClr val="accent3">
                  <a:lumMod val="75000"/>
                </a:schemeClr>
              </a:solidFill>
            </a:endParaRPr>
          </a:p>
        </p:txBody>
      </p:sp>
      <p:sp>
        <p:nvSpPr>
          <p:cNvPr id="5" name="Tijdelijke aanduiding voor inhoud 4"/>
          <p:cNvSpPr>
            <a:spLocks noGrp="1"/>
          </p:cNvSpPr>
          <p:nvPr>
            <p:ph idx="1"/>
          </p:nvPr>
        </p:nvSpPr>
        <p:spPr/>
        <p:txBody>
          <a:bodyPr/>
          <a:lstStyle/>
          <a:p>
            <a:endParaRPr lang="nl-BE"/>
          </a:p>
        </p:txBody>
      </p:sp>
      <p:pic>
        <p:nvPicPr>
          <p:cNvPr id="7" name="Afbeelding 6"/>
          <p:cNvPicPr/>
          <p:nvPr/>
        </p:nvPicPr>
        <p:blipFill>
          <a:blip r:embed="rId3">
            <a:extLst>
              <a:ext uri="{28A0092B-C50C-407E-A947-70E740481C1C}">
                <a14:useLocalDpi xmlns:a14="http://schemas.microsoft.com/office/drawing/2010/main"/>
              </a:ext>
            </a:extLst>
          </a:blip>
          <a:stretch>
            <a:fillRect/>
          </a:stretch>
        </p:blipFill>
        <p:spPr>
          <a:xfrm>
            <a:off x="-4313" y="1407073"/>
            <a:ext cx="9506607" cy="3079202"/>
          </a:xfrm>
          <a:prstGeom prst="rect">
            <a:avLst/>
          </a:prstGeom>
          <a:scene3d>
            <a:camera prst="orthographicFront">
              <a:rot lat="0" lon="0" rev="0"/>
            </a:camera>
            <a:lightRig rig="threePt" dir="t"/>
          </a:scene3d>
          <a:sp3d>
            <a:bevelT/>
          </a:sp3d>
        </p:spPr>
      </p:pic>
      <p:sp>
        <p:nvSpPr>
          <p:cNvPr id="3" name="Tekstvak 2"/>
          <p:cNvSpPr txBox="1"/>
          <p:nvPr/>
        </p:nvSpPr>
        <p:spPr>
          <a:xfrm>
            <a:off x="619125" y="1025088"/>
            <a:ext cx="8615154" cy="400110"/>
          </a:xfrm>
          <a:prstGeom prst="rect">
            <a:avLst/>
          </a:prstGeom>
          <a:noFill/>
        </p:spPr>
        <p:txBody>
          <a:bodyPr wrap="square" rtlCol="0">
            <a:spAutoFit/>
          </a:bodyPr>
          <a:lstStyle/>
          <a:p>
            <a:r>
              <a:rPr lang="nl-BE" sz="2000" b="1" dirty="0" smtClean="0">
                <a:solidFill>
                  <a:schemeClr val="accent3">
                    <a:lumMod val="75000"/>
                  </a:schemeClr>
                </a:solidFill>
              </a:rPr>
              <a:t>Resultaten van de web-enquête bij studenten SCW</a:t>
            </a:r>
            <a:endParaRPr lang="nl-BE" sz="2000" b="1" dirty="0">
              <a:solidFill>
                <a:schemeClr val="accent3">
                  <a:lumMod val="75000"/>
                </a:schemeClr>
              </a:solidFill>
            </a:endParaRPr>
          </a:p>
        </p:txBody>
      </p:sp>
    </p:spTree>
    <p:extLst>
      <p:ext uri="{BB962C8B-B14F-4D97-AF65-F5344CB8AC3E}">
        <p14:creationId xmlns:p14="http://schemas.microsoft.com/office/powerpoint/2010/main" val="215056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BE" sz="2800" b="1" dirty="0" smtClean="0">
                <a:solidFill>
                  <a:schemeClr val="accent3">
                    <a:lumMod val="75000"/>
                  </a:schemeClr>
                </a:solidFill>
              </a:rPr>
              <a:t>Citaten van studenten</a:t>
            </a:r>
            <a:endParaRPr lang="nl-BE" sz="2800" b="1" dirty="0">
              <a:solidFill>
                <a:schemeClr val="accent3">
                  <a:lumMod val="75000"/>
                </a:schemeClr>
              </a:solidFill>
            </a:endParaRPr>
          </a:p>
        </p:txBody>
      </p:sp>
      <p:sp>
        <p:nvSpPr>
          <p:cNvPr id="3" name="Tijdelijke aanduiding voor inhoud 2"/>
          <p:cNvSpPr>
            <a:spLocks noGrp="1"/>
          </p:cNvSpPr>
          <p:nvPr>
            <p:ph idx="1"/>
          </p:nvPr>
        </p:nvSpPr>
        <p:spPr>
          <a:xfrm>
            <a:off x="500010" y="1635386"/>
            <a:ext cx="8262990" cy="3045226"/>
          </a:xfrm>
        </p:spPr>
        <p:txBody>
          <a:bodyPr>
            <a:normAutofit fontScale="77500" lnSpcReduction="20000"/>
          </a:bodyPr>
          <a:lstStyle/>
          <a:p>
            <a:pPr marL="0" indent="0">
              <a:buNone/>
            </a:pPr>
            <a:r>
              <a:rPr lang="nl-NL" sz="2200" i="1" dirty="0" smtClean="0">
                <a:solidFill>
                  <a:schemeClr val="accent3">
                    <a:lumMod val="75000"/>
                  </a:schemeClr>
                </a:solidFill>
              </a:rPr>
              <a:t>De realiteit komt in de klas. </a:t>
            </a:r>
          </a:p>
          <a:p>
            <a:pPr marL="0" indent="0">
              <a:buNone/>
            </a:pPr>
            <a:r>
              <a:rPr lang="nl-NL" sz="2200" i="1" dirty="0">
                <a:solidFill>
                  <a:schemeClr val="accent3">
                    <a:lumMod val="75000"/>
                  </a:schemeClr>
                </a:solidFill>
              </a:rPr>
              <a:t>Het verandert je kijk op situaties. </a:t>
            </a:r>
            <a:endParaRPr lang="nl-NL" sz="2200" i="1" dirty="0" smtClean="0">
              <a:solidFill>
                <a:schemeClr val="accent3">
                  <a:lumMod val="75000"/>
                </a:schemeClr>
              </a:solidFill>
            </a:endParaRPr>
          </a:p>
          <a:p>
            <a:pPr marL="0" indent="0">
              <a:buNone/>
            </a:pPr>
            <a:r>
              <a:rPr lang="nl-NL" sz="2200" i="1" dirty="0" smtClean="0">
                <a:solidFill>
                  <a:schemeClr val="accent3">
                    <a:lumMod val="75000"/>
                  </a:schemeClr>
                </a:solidFill>
              </a:rPr>
              <a:t>Je krijgt een duidelijk zicht op hoe een cliënt zich voelt.</a:t>
            </a:r>
          </a:p>
          <a:p>
            <a:pPr marL="0" indent="0">
              <a:buNone/>
            </a:pPr>
            <a:r>
              <a:rPr lang="nl-NL" sz="2200" i="1" dirty="0" smtClean="0">
                <a:solidFill>
                  <a:schemeClr val="accent3">
                    <a:lumMod val="75000"/>
                  </a:schemeClr>
                </a:solidFill>
              </a:rPr>
              <a:t>Je krijgt een beter beeld over wat cliënten in armoede doormaken. </a:t>
            </a:r>
          </a:p>
          <a:p>
            <a:pPr marL="0" indent="0">
              <a:buNone/>
            </a:pPr>
            <a:r>
              <a:rPr lang="nl-NL" sz="2200" i="1" dirty="0" smtClean="0">
                <a:solidFill>
                  <a:schemeClr val="accent3">
                    <a:lumMod val="75000"/>
                  </a:schemeClr>
                </a:solidFill>
              </a:rPr>
              <a:t>De theorie komt tot leven. Beklijvende verhalen.</a:t>
            </a:r>
            <a:endParaRPr lang="nl-BE" sz="2200" dirty="0">
              <a:solidFill>
                <a:schemeClr val="accent3">
                  <a:lumMod val="75000"/>
                </a:schemeClr>
              </a:solidFill>
            </a:endParaRPr>
          </a:p>
          <a:p>
            <a:pPr marL="0" indent="0">
              <a:lnSpc>
                <a:spcPct val="120000"/>
              </a:lnSpc>
              <a:buNone/>
            </a:pPr>
            <a:r>
              <a:rPr lang="nl-NL" sz="2200" i="1" dirty="0" smtClean="0">
                <a:solidFill>
                  <a:schemeClr val="accent3">
                    <a:lumMod val="75000"/>
                  </a:schemeClr>
                </a:solidFill>
              </a:rPr>
              <a:t>Het </a:t>
            </a:r>
            <a:r>
              <a:rPr lang="nl-NL" sz="2200" i="1" dirty="0">
                <a:solidFill>
                  <a:schemeClr val="accent3">
                    <a:lumMod val="75000"/>
                  </a:schemeClr>
                </a:solidFill>
              </a:rPr>
              <a:t>is een grote waarde, niet alleen om inzicht in hun belevingswereld te krijgen, maar ook om de confrontatie te leren aangaan. Ik heb nu ook (een beetje) geleerd hoe een gesprek te voeren met iemand met een andere kijk (botsend met die van jouw</a:t>
            </a:r>
            <a:r>
              <a:rPr lang="nl-NL" sz="2200" i="1" dirty="0" smtClean="0">
                <a:solidFill>
                  <a:schemeClr val="accent3">
                    <a:lumMod val="75000"/>
                  </a:schemeClr>
                </a:solidFill>
              </a:rPr>
              <a:t>).</a:t>
            </a:r>
            <a:endParaRPr lang="nl-NL" sz="2200" i="1" dirty="0">
              <a:solidFill>
                <a:schemeClr val="accent3">
                  <a:lumMod val="75000"/>
                </a:schemeClr>
              </a:solidFill>
            </a:endParaRPr>
          </a:p>
        </p:txBody>
      </p:sp>
      <p:sp>
        <p:nvSpPr>
          <p:cNvPr id="4" name="Tijdelijke aanduiding voor datum 3"/>
          <p:cNvSpPr>
            <a:spLocks noGrp="1"/>
          </p:cNvSpPr>
          <p:nvPr>
            <p:ph type="dt" sz="half" idx="10"/>
          </p:nvPr>
        </p:nvSpPr>
        <p:spPr>
          <a:prstGeom prst="rect">
            <a:avLst/>
          </a:prstGeom>
        </p:spPr>
        <p:txBody>
          <a:bodyPr/>
          <a:lstStyle/>
          <a:p>
            <a:fld id="{50F8F113-CD89-4E27-9E3A-853DC79003B7}" type="datetime1">
              <a:rPr lang="nl-NL" smtClean="0"/>
              <a:t>7-9-2017</a:t>
            </a:fld>
            <a:endParaRPr lang="nl-NL" dirty="0"/>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5684" y="0"/>
            <a:ext cx="4004441" cy="2333625"/>
          </a:xfrm>
          <a:prstGeom prst="rect">
            <a:avLst/>
          </a:prstGeom>
        </p:spPr>
      </p:pic>
    </p:spTree>
    <p:extLst>
      <p:ext uri="{BB962C8B-B14F-4D97-AF65-F5344CB8AC3E}">
        <p14:creationId xmlns:p14="http://schemas.microsoft.com/office/powerpoint/2010/main" val="1106540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V_0ojDRINYHKrKVBb_RP_9AKbvK3m4f1WJlb.png"/>
          <p:cNvPicPr>
            <a:picLocks noGrp="1" noChangeAspect="1"/>
          </p:cNvPicPr>
          <p:nvPr>
            <p:ph idx="1"/>
          </p:nvPr>
        </p:nvPicPr>
        <p:blipFill>
          <a:blip r:embed="rId3" cstate="print"/>
          <a:stretch>
            <a:fillRect/>
          </a:stretch>
        </p:blipFill>
        <p:spPr>
          <a:xfrm>
            <a:off x="0" y="1016265"/>
            <a:ext cx="9194393" cy="3571458"/>
          </a:xfrm>
          <a:prstGeom prst="rect">
            <a:avLst/>
          </a:prstGeom>
        </p:spPr>
      </p:pic>
      <p:sp>
        <p:nvSpPr>
          <p:cNvPr id="5" name="Rechthoek 4"/>
          <p:cNvSpPr/>
          <p:nvPr/>
        </p:nvSpPr>
        <p:spPr>
          <a:xfrm>
            <a:off x="657225" y="629262"/>
            <a:ext cx="8537169" cy="461665"/>
          </a:xfrm>
          <a:prstGeom prst="rect">
            <a:avLst/>
          </a:prstGeom>
        </p:spPr>
        <p:txBody>
          <a:bodyPr wrap="square">
            <a:spAutoFit/>
          </a:bodyPr>
          <a:lstStyle/>
          <a:p>
            <a:r>
              <a:rPr lang="nl-BE" sz="2400" b="1" dirty="0">
                <a:solidFill>
                  <a:schemeClr val="accent3">
                    <a:lumMod val="75000"/>
                  </a:schemeClr>
                </a:solidFill>
              </a:rPr>
              <a:t>Meerwaarde en Leerresultaten </a:t>
            </a:r>
            <a:r>
              <a:rPr lang="nl-BE" sz="2400" b="1" dirty="0" smtClean="0">
                <a:solidFill>
                  <a:schemeClr val="accent3">
                    <a:lumMod val="75000"/>
                  </a:schemeClr>
                </a:solidFill>
              </a:rPr>
              <a:t>in </a:t>
            </a:r>
            <a:r>
              <a:rPr lang="nl-BE" sz="2400" b="1" dirty="0" err="1" smtClean="0">
                <a:solidFill>
                  <a:schemeClr val="accent3">
                    <a:lumMod val="75000"/>
                  </a:schemeClr>
                </a:solidFill>
              </a:rPr>
              <a:t>Ortho</a:t>
            </a:r>
            <a:endParaRPr lang="nl-BE" sz="2400" dirty="0">
              <a:solidFill>
                <a:schemeClr val="accent3">
                  <a:lumMod val="75000"/>
                </a:schemeClr>
              </a:solidFill>
            </a:endParaRPr>
          </a:p>
        </p:txBody>
      </p:sp>
    </p:spTree>
    <p:extLst>
      <p:ext uri="{BB962C8B-B14F-4D97-AF65-F5344CB8AC3E}">
        <p14:creationId xmlns:p14="http://schemas.microsoft.com/office/powerpoint/2010/main" val="2673831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605" y="619809"/>
            <a:ext cx="8122470" cy="857250"/>
          </a:xfrm>
        </p:spPr>
        <p:txBody>
          <a:bodyPr>
            <a:noAutofit/>
          </a:bodyPr>
          <a:lstStyle/>
          <a:p>
            <a:pPr algn="l"/>
            <a:r>
              <a:rPr lang="nl-BE" sz="2400" b="1" dirty="0" smtClean="0">
                <a:solidFill>
                  <a:schemeClr val="accent3">
                    <a:lumMod val="75000"/>
                  </a:schemeClr>
                </a:solidFill>
              </a:rPr>
              <a:t>Enkele citaten van studenten</a:t>
            </a:r>
            <a:endParaRPr lang="nl-BE" sz="2400" b="1" dirty="0">
              <a:solidFill>
                <a:schemeClr val="accent3">
                  <a:lumMod val="75000"/>
                </a:schemeClr>
              </a:solidFill>
            </a:endParaRPr>
          </a:p>
        </p:txBody>
      </p:sp>
      <p:sp>
        <p:nvSpPr>
          <p:cNvPr id="3" name="Tijdelijke aanduiding voor inhoud 2"/>
          <p:cNvSpPr>
            <a:spLocks noGrp="1"/>
          </p:cNvSpPr>
          <p:nvPr>
            <p:ph idx="1"/>
          </p:nvPr>
        </p:nvSpPr>
        <p:spPr>
          <a:xfrm>
            <a:off x="478605" y="1228725"/>
            <a:ext cx="4922070" cy="3451887"/>
          </a:xfrm>
        </p:spPr>
        <p:txBody>
          <a:bodyPr>
            <a:normAutofit/>
          </a:bodyPr>
          <a:lstStyle/>
          <a:p>
            <a:pPr marL="0" indent="0">
              <a:buNone/>
            </a:pPr>
            <a:r>
              <a:rPr lang="nl-BE" sz="1800" i="1" dirty="0">
                <a:solidFill>
                  <a:schemeClr val="accent3">
                    <a:lumMod val="75000"/>
                  </a:schemeClr>
                </a:solidFill>
              </a:rPr>
              <a:t>Haar verhalen hebben mij doen inzien dat er toch nog veel valkuilen in de begeleiding van cliënten zijn, vaak doordat er niet voldoende met hen gecommuniceerd wordt of omdat de hulpverleners niet luisteren naar het verhaal van de cliënten</a:t>
            </a:r>
            <a:r>
              <a:rPr lang="nl-BE" sz="1800" i="1" dirty="0" smtClean="0">
                <a:solidFill>
                  <a:schemeClr val="accent3">
                    <a:lumMod val="75000"/>
                  </a:schemeClr>
                </a:solidFill>
              </a:rPr>
              <a:t>.</a:t>
            </a:r>
            <a:endParaRPr lang="nl-BE" sz="1100" dirty="0" smtClean="0">
              <a:solidFill>
                <a:schemeClr val="accent3">
                  <a:lumMod val="75000"/>
                </a:schemeClr>
              </a:solidFill>
            </a:endParaRPr>
          </a:p>
          <a:p>
            <a:pPr marL="0" indent="0">
              <a:buNone/>
            </a:pPr>
            <a:r>
              <a:rPr lang="nl-BE" sz="1800" i="1" dirty="0">
                <a:solidFill>
                  <a:schemeClr val="accent3">
                    <a:lumMod val="75000"/>
                  </a:schemeClr>
                </a:solidFill>
              </a:rPr>
              <a:t>Die andere zienswijze op wat je als </a:t>
            </a:r>
            <a:r>
              <a:rPr lang="nl-BE" sz="1800" i="1" dirty="0" smtClean="0">
                <a:solidFill>
                  <a:schemeClr val="accent3">
                    <a:lumMod val="75000"/>
                  </a:schemeClr>
                </a:solidFill>
              </a:rPr>
              <a:t>student </a:t>
            </a:r>
            <a:r>
              <a:rPr lang="nl-BE" sz="1800" i="1" dirty="0">
                <a:solidFill>
                  <a:schemeClr val="accent3">
                    <a:lumMod val="75000"/>
                  </a:schemeClr>
                </a:solidFill>
              </a:rPr>
              <a:t>evident vindt, is beklijvend. Die confrontaties ga je onthouden.</a:t>
            </a:r>
            <a:endParaRPr lang="nl-BE" sz="1800" dirty="0">
              <a:solidFill>
                <a:schemeClr val="accent3">
                  <a:lumMod val="75000"/>
                </a:schemeClr>
              </a:solidFill>
            </a:endParaRPr>
          </a:p>
          <a:p>
            <a:pPr marL="0" indent="0">
              <a:buNone/>
            </a:pPr>
            <a:endParaRPr lang="nl-BE" dirty="0">
              <a:solidFill>
                <a:schemeClr val="accent3">
                  <a:lumMod val="75000"/>
                </a:schemeClr>
              </a:solidFill>
            </a:endParaRP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0547" y="619809"/>
            <a:ext cx="2971028" cy="4291580"/>
          </a:xfrm>
          <a:prstGeom prst="rect">
            <a:avLst/>
          </a:prstGeom>
          <a:ln>
            <a:noFill/>
          </a:ln>
          <a:effectLst>
            <a:softEdge rad="112500"/>
          </a:effectLst>
        </p:spPr>
      </p:pic>
    </p:spTree>
    <p:extLst>
      <p:ext uri="{BB962C8B-B14F-4D97-AF65-F5344CB8AC3E}">
        <p14:creationId xmlns:p14="http://schemas.microsoft.com/office/powerpoint/2010/main" val="1115379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8348" y="619809"/>
            <a:ext cx="6798495" cy="857250"/>
          </a:xfrm>
        </p:spPr>
        <p:txBody>
          <a:bodyPr/>
          <a:lstStyle/>
          <a:p>
            <a:r>
              <a:rPr lang="nl-BE" dirty="0" smtClean="0">
                <a:solidFill>
                  <a:schemeClr val="accent3">
                    <a:lumMod val="75000"/>
                  </a:schemeClr>
                </a:solidFill>
              </a:rPr>
              <a:t>Een ervaringsdeskundige deelt haar ervaringen</a:t>
            </a:r>
            <a:endParaRPr lang="nl-BE" dirty="0">
              <a:solidFill>
                <a:schemeClr val="accent3">
                  <a:lumMod val="75000"/>
                </a:schemeClr>
              </a:solidFill>
            </a:endParaRPr>
          </a:p>
        </p:txBody>
      </p:sp>
      <p:sp>
        <p:nvSpPr>
          <p:cNvPr id="3" name="Tijdelijke aanduiding voor inhoud 2"/>
          <p:cNvSpPr>
            <a:spLocks noGrp="1"/>
          </p:cNvSpPr>
          <p:nvPr>
            <p:ph idx="1"/>
          </p:nvPr>
        </p:nvSpPr>
        <p:spPr>
          <a:xfrm>
            <a:off x="500010" y="1140431"/>
            <a:ext cx="7790504" cy="3540181"/>
          </a:xfrm>
        </p:spPr>
        <p:txBody>
          <a:bodyPr/>
          <a:lstStyle/>
          <a:p>
            <a:r>
              <a:rPr lang="nl-BE" sz="1800" dirty="0" smtClean="0">
                <a:solidFill>
                  <a:schemeClr val="accent3">
                    <a:lumMod val="75000"/>
                  </a:schemeClr>
                </a:solidFill>
              </a:rPr>
              <a:t>De samenwerking in integraal vak ‘gezinsgericht werken’</a:t>
            </a:r>
          </a:p>
          <a:p>
            <a:r>
              <a:rPr lang="nl-BE" sz="1800" dirty="0" smtClean="0">
                <a:solidFill>
                  <a:schemeClr val="accent3">
                    <a:lumMod val="75000"/>
                  </a:schemeClr>
                </a:solidFill>
              </a:rPr>
              <a:t>De betekenis en drijfveren van de ervaringsdeskundige</a:t>
            </a:r>
          </a:p>
          <a:p>
            <a:r>
              <a:rPr lang="nl-BE" sz="1800" dirty="0" smtClean="0">
                <a:solidFill>
                  <a:schemeClr val="accent3">
                    <a:lumMod val="75000"/>
                  </a:schemeClr>
                </a:solidFill>
              </a:rPr>
              <a:t>De rol van trainer en ervaringsdeskundigen</a:t>
            </a:r>
          </a:p>
          <a:p>
            <a:r>
              <a:rPr lang="nl-BE" sz="1800" dirty="0" smtClean="0">
                <a:solidFill>
                  <a:schemeClr val="accent3">
                    <a:lumMod val="75000"/>
                  </a:schemeClr>
                </a:solidFill>
              </a:rPr>
              <a:t>De samenwerking met de studenten </a:t>
            </a:r>
          </a:p>
        </p:txBody>
      </p:sp>
      <p:pic>
        <p:nvPicPr>
          <p:cNvPr id="5" name="Tijdelijke aanduiding voor inhoud 4"/>
          <p:cNvPicPr>
            <a:picLocks noChangeAspect="1"/>
          </p:cNvPicPr>
          <p:nvPr/>
        </p:nvPicPr>
        <p:blipFill rotWithShape="1">
          <a:blip r:embed="rId3" cstate="screen">
            <a:extLst>
              <a:ext uri="{28A0092B-C50C-407E-A947-70E740481C1C}">
                <a14:useLocalDpi xmlns:a14="http://schemas.microsoft.com/office/drawing/2010/main"/>
              </a:ext>
            </a:extLst>
          </a:blip>
          <a:srcRect l="20152" r="31052"/>
          <a:stretch/>
        </p:blipFill>
        <p:spPr>
          <a:xfrm>
            <a:off x="6178061" y="1868945"/>
            <a:ext cx="2965939" cy="3419028"/>
          </a:xfrm>
          <a:prstGeom prst="rect">
            <a:avLst/>
          </a:prstGeom>
          <a:ln>
            <a:noFill/>
          </a:ln>
          <a:effectLst>
            <a:softEdge rad="112500"/>
          </a:effectLst>
        </p:spPr>
      </p:pic>
    </p:spTree>
    <p:extLst>
      <p:ext uri="{BB962C8B-B14F-4D97-AF65-F5344CB8AC3E}">
        <p14:creationId xmlns:p14="http://schemas.microsoft.com/office/powerpoint/2010/main" val="352102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solidFill>
                  <a:schemeClr val="accent3">
                    <a:lumMod val="75000"/>
                  </a:schemeClr>
                </a:solidFill>
              </a:rPr>
              <a:t>10 jaar geleden </a:t>
            </a:r>
            <a:endParaRPr lang="nl-BE" dirty="0">
              <a:solidFill>
                <a:schemeClr val="accent3">
                  <a:lumMod val="75000"/>
                </a:schemeClr>
              </a:solidFill>
            </a:endParaRPr>
          </a:p>
        </p:txBody>
      </p:sp>
      <p:sp>
        <p:nvSpPr>
          <p:cNvPr id="5" name="Tijdelijke aanduiding voor inhoud 4"/>
          <p:cNvSpPr>
            <a:spLocks noGrp="1"/>
          </p:cNvSpPr>
          <p:nvPr>
            <p:ph idx="1"/>
          </p:nvPr>
        </p:nvSpPr>
        <p:spPr>
          <a:xfrm>
            <a:off x="137458" y="1064260"/>
            <a:ext cx="6415140" cy="3469032"/>
          </a:xfrm>
        </p:spPr>
        <p:txBody>
          <a:bodyPr/>
          <a:lstStyle/>
          <a:p>
            <a:r>
              <a:rPr lang="nl-BE" sz="1600" dirty="0" smtClean="0">
                <a:solidFill>
                  <a:schemeClr val="accent3">
                    <a:lumMod val="75000"/>
                  </a:schemeClr>
                </a:solidFill>
              </a:rPr>
              <a:t>Eerste themanummer over ‘betrokkenheid van gebruikers van voorzieningen in de opleidingen sociaal werk’ </a:t>
            </a:r>
          </a:p>
          <a:p>
            <a:r>
              <a:rPr lang="nl-BE" sz="1600" dirty="0" smtClean="0">
                <a:solidFill>
                  <a:schemeClr val="accent3">
                    <a:lumMod val="75000"/>
                  </a:schemeClr>
                </a:solidFill>
              </a:rPr>
              <a:t>Eerste boek van </a:t>
            </a:r>
            <a:r>
              <a:rPr lang="nl-BE" sz="1600" dirty="0" err="1" smtClean="0">
                <a:solidFill>
                  <a:schemeClr val="accent3">
                    <a:lumMod val="75000"/>
                  </a:schemeClr>
                </a:solidFill>
              </a:rPr>
              <a:t>Bind-Kracht</a:t>
            </a:r>
            <a:r>
              <a:rPr lang="nl-BE" sz="1600" dirty="0" smtClean="0">
                <a:solidFill>
                  <a:schemeClr val="accent3">
                    <a:lumMod val="75000"/>
                  </a:schemeClr>
                </a:solidFill>
              </a:rPr>
              <a:t> in Armoede. Leefwereld en Hulpverlening</a:t>
            </a:r>
          </a:p>
          <a:p>
            <a:r>
              <a:rPr lang="nl-BE" sz="1600" dirty="0" smtClean="0">
                <a:solidFill>
                  <a:schemeClr val="accent3">
                    <a:lumMod val="75000"/>
                  </a:schemeClr>
                </a:solidFill>
              </a:rPr>
              <a:t>Beide maken de reflectie:</a:t>
            </a:r>
            <a:endParaRPr lang="nl-BE" sz="1600" dirty="0">
              <a:solidFill>
                <a:schemeClr val="accent3">
                  <a:lumMod val="75000"/>
                </a:schemeClr>
              </a:solidFill>
            </a:endParaRPr>
          </a:p>
          <a:p>
            <a:pPr marL="541337" lvl="3" indent="0">
              <a:buNone/>
            </a:pPr>
            <a:r>
              <a:rPr lang="nl-BE" sz="1600" dirty="0" smtClean="0">
                <a:solidFill>
                  <a:schemeClr val="accent3">
                    <a:lumMod val="75000"/>
                  </a:schemeClr>
                </a:solidFill>
              </a:rPr>
              <a:t>‘Waar staan we nu?’</a:t>
            </a:r>
          </a:p>
          <a:p>
            <a:pPr marL="541337" lvl="3" indent="0">
              <a:buNone/>
            </a:pPr>
            <a:endParaRPr lang="nl-BE" sz="1600" dirty="0">
              <a:solidFill>
                <a:schemeClr val="accent3">
                  <a:lumMod val="75000"/>
                </a:schemeClr>
              </a:solidFill>
            </a:endParaRPr>
          </a:p>
          <a:p>
            <a:pPr marL="541337" lvl="3" indent="0">
              <a:buNone/>
            </a:pPr>
            <a:r>
              <a:rPr lang="nl-BE" sz="1600" dirty="0" smtClean="0">
                <a:solidFill>
                  <a:schemeClr val="accent3">
                    <a:lumMod val="75000"/>
                  </a:schemeClr>
                </a:solidFill>
              </a:rPr>
              <a:t>Samen overtuigd van de nood aan dialoog tussen sociaal werkers, academici/docenten en ervaringsdeskundigen om te leren van elkaar</a:t>
            </a:r>
            <a:endParaRPr lang="nl-BE" sz="1600" dirty="0">
              <a:solidFill>
                <a:schemeClr val="accent3">
                  <a:lumMod val="75000"/>
                </a:schemeClr>
              </a:solidFill>
            </a:endParaRPr>
          </a:p>
        </p:txBody>
      </p:sp>
      <p:pic>
        <p:nvPicPr>
          <p:cNvPr id="6" name="Tijdelijke aanduiding voor inhou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72856">
            <a:off x="6224651" y="1960511"/>
            <a:ext cx="1703800" cy="2426245"/>
          </a:xfrm>
          <a:prstGeom prst="rect">
            <a:avLst/>
          </a:prstGeom>
          <a:ln>
            <a:noFill/>
          </a:ln>
          <a:effectLst>
            <a:softEdge rad="112500"/>
          </a:effectLst>
        </p:spPr>
      </p:pic>
      <p:pic>
        <p:nvPicPr>
          <p:cNvPr id="7" name="Picture 13" descr="Publication Cov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075894">
            <a:off x="7349802" y="634975"/>
            <a:ext cx="1626409" cy="2333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a:picLocks noChangeAspect="1"/>
          </p:cNvPicPr>
          <p:nvPr/>
        </p:nvPicPr>
        <p:blipFill rotWithShape="1">
          <a:blip r:embed="rId5" cstate="screen">
            <a:extLst>
              <a:ext uri="{28A0092B-C50C-407E-A947-70E740481C1C}">
                <a14:useLocalDpi xmlns:a14="http://schemas.microsoft.com/office/drawing/2010/main"/>
              </a:ext>
            </a:extLst>
          </a:blip>
          <a:srcRect l="27076" t="3419" r="26743" b="4274"/>
          <a:stretch/>
        </p:blipFill>
        <p:spPr>
          <a:xfrm>
            <a:off x="7705967" y="2946096"/>
            <a:ext cx="1438032" cy="2110154"/>
          </a:xfrm>
          <a:prstGeom prst="rect">
            <a:avLst/>
          </a:prstGeom>
          <a:ln>
            <a:noFill/>
          </a:ln>
          <a:effectLst>
            <a:softEdge rad="112500"/>
          </a:effectLst>
        </p:spPr>
      </p:pic>
    </p:spTree>
    <p:extLst>
      <p:ext uri="{BB962C8B-B14F-4D97-AF65-F5344CB8AC3E}">
        <p14:creationId xmlns:p14="http://schemas.microsoft.com/office/powerpoint/2010/main" val="2628052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605" y="542926"/>
            <a:ext cx="6798495" cy="400050"/>
          </a:xfrm>
        </p:spPr>
        <p:txBody>
          <a:bodyPr>
            <a:normAutofit fontScale="90000"/>
          </a:bodyPr>
          <a:lstStyle/>
          <a:p>
            <a:pPr algn="l"/>
            <a:r>
              <a:rPr lang="nl-BE" sz="2400" b="1" dirty="0" smtClean="0">
                <a:solidFill>
                  <a:schemeClr val="accent3">
                    <a:lumMod val="75000"/>
                  </a:schemeClr>
                </a:solidFill>
              </a:rPr>
              <a:t>Voorwaarden</a:t>
            </a:r>
            <a:endParaRPr lang="nl-BE" sz="2400" b="1" dirty="0">
              <a:solidFill>
                <a:schemeClr val="accent3">
                  <a:lumMod val="75000"/>
                </a:schemeClr>
              </a:solidFill>
            </a:endParaRPr>
          </a:p>
        </p:txBody>
      </p:sp>
      <p:sp>
        <p:nvSpPr>
          <p:cNvPr id="3" name="Tijdelijke aanduiding voor inhoud 2"/>
          <p:cNvSpPr>
            <a:spLocks noGrp="1"/>
          </p:cNvSpPr>
          <p:nvPr>
            <p:ph idx="1"/>
          </p:nvPr>
        </p:nvSpPr>
        <p:spPr>
          <a:xfrm>
            <a:off x="171450" y="1028700"/>
            <a:ext cx="8119064" cy="3651913"/>
          </a:xfrm>
        </p:spPr>
        <p:txBody>
          <a:bodyPr>
            <a:normAutofit fontScale="62500" lnSpcReduction="20000"/>
          </a:bodyPr>
          <a:lstStyle/>
          <a:p>
            <a:r>
              <a:rPr lang="nl-BE" sz="3000" dirty="0" smtClean="0">
                <a:solidFill>
                  <a:schemeClr val="accent3">
                    <a:lumMod val="75000"/>
                  </a:schemeClr>
                </a:solidFill>
              </a:rPr>
              <a:t>Organisatorisch</a:t>
            </a:r>
          </a:p>
          <a:p>
            <a:pPr lvl="1"/>
            <a:r>
              <a:rPr lang="nl-BE" sz="2600" dirty="0" smtClean="0">
                <a:solidFill>
                  <a:schemeClr val="accent3">
                    <a:lumMod val="75000"/>
                  </a:schemeClr>
                </a:solidFill>
              </a:rPr>
              <a:t>Vorming, coaching en ondersteuning </a:t>
            </a:r>
          </a:p>
          <a:p>
            <a:pPr lvl="1"/>
            <a:r>
              <a:rPr lang="nl-BE" sz="2600" dirty="0" smtClean="0">
                <a:solidFill>
                  <a:schemeClr val="accent3">
                    <a:lumMod val="75000"/>
                  </a:schemeClr>
                </a:solidFill>
              </a:rPr>
              <a:t>Extra tijd voor voorbereiding/afstemming</a:t>
            </a:r>
          </a:p>
          <a:p>
            <a:pPr lvl="1"/>
            <a:r>
              <a:rPr lang="nl-BE" sz="2600" dirty="0" smtClean="0">
                <a:solidFill>
                  <a:schemeClr val="accent3">
                    <a:lumMod val="75000"/>
                  </a:schemeClr>
                </a:solidFill>
              </a:rPr>
              <a:t>Verloningssysteem ervaringsdeskundigen</a:t>
            </a:r>
          </a:p>
          <a:p>
            <a:pPr>
              <a:spcBef>
                <a:spcPts val="1200"/>
              </a:spcBef>
            </a:pPr>
            <a:r>
              <a:rPr lang="nl-BE" sz="3000" dirty="0" smtClean="0">
                <a:solidFill>
                  <a:schemeClr val="accent3">
                    <a:lumMod val="75000"/>
                  </a:schemeClr>
                </a:solidFill>
              </a:rPr>
              <a:t>Ervaringsdeskundigen</a:t>
            </a:r>
          </a:p>
          <a:p>
            <a:pPr lvl="1"/>
            <a:r>
              <a:rPr lang="nl-BE" sz="2600" dirty="0" smtClean="0">
                <a:solidFill>
                  <a:schemeClr val="accent3">
                    <a:lumMod val="75000"/>
                  </a:schemeClr>
                </a:solidFill>
              </a:rPr>
              <a:t>Enige stabiliteit in leven </a:t>
            </a:r>
          </a:p>
          <a:p>
            <a:pPr lvl="1"/>
            <a:r>
              <a:rPr lang="nl-BE" sz="2600" dirty="0" smtClean="0">
                <a:solidFill>
                  <a:schemeClr val="accent3">
                    <a:lumMod val="75000"/>
                  </a:schemeClr>
                </a:solidFill>
              </a:rPr>
              <a:t>Diplomatie en weerbaarheid – openheid </a:t>
            </a:r>
          </a:p>
          <a:p>
            <a:pPr>
              <a:spcBef>
                <a:spcPts val="1200"/>
              </a:spcBef>
            </a:pPr>
            <a:r>
              <a:rPr lang="nl-BE" sz="3000" dirty="0" smtClean="0">
                <a:solidFill>
                  <a:schemeClr val="accent3">
                    <a:lumMod val="75000"/>
                  </a:schemeClr>
                </a:solidFill>
              </a:rPr>
              <a:t>Docenten</a:t>
            </a:r>
          </a:p>
          <a:p>
            <a:pPr lvl="1"/>
            <a:r>
              <a:rPr lang="nl-BE" sz="2600" dirty="0" smtClean="0">
                <a:solidFill>
                  <a:schemeClr val="accent3">
                    <a:lumMod val="75000"/>
                  </a:schemeClr>
                </a:solidFill>
              </a:rPr>
              <a:t>Open respectvolle houding</a:t>
            </a:r>
          </a:p>
          <a:p>
            <a:pPr lvl="1"/>
            <a:r>
              <a:rPr lang="nl-BE" sz="2600" dirty="0" smtClean="0">
                <a:solidFill>
                  <a:schemeClr val="accent3">
                    <a:lumMod val="75000"/>
                  </a:schemeClr>
                </a:solidFill>
              </a:rPr>
              <a:t>Rol van </a:t>
            </a:r>
            <a:r>
              <a:rPr lang="nl-BE" sz="2600" dirty="0" err="1" smtClean="0">
                <a:solidFill>
                  <a:schemeClr val="accent3">
                    <a:lumMod val="75000"/>
                  </a:schemeClr>
                </a:solidFill>
              </a:rPr>
              <a:t>facilitator</a:t>
            </a:r>
            <a:r>
              <a:rPr lang="nl-BE" sz="2600" dirty="0" smtClean="0">
                <a:solidFill>
                  <a:schemeClr val="accent3">
                    <a:lumMod val="75000"/>
                  </a:schemeClr>
                </a:solidFill>
              </a:rPr>
              <a:t>, bemiddelaar en ondersteuner</a:t>
            </a:r>
          </a:p>
          <a:p>
            <a:pPr lvl="1"/>
            <a:r>
              <a:rPr lang="nl-BE" sz="2600" dirty="0" smtClean="0">
                <a:solidFill>
                  <a:schemeClr val="accent3">
                    <a:lumMod val="75000"/>
                  </a:schemeClr>
                </a:solidFill>
              </a:rPr>
              <a:t>Verbinding theorie - praktijk</a:t>
            </a:r>
            <a:endParaRPr lang="nl-BE" sz="2600" dirty="0">
              <a:solidFill>
                <a:schemeClr val="accent3">
                  <a:lumMod val="75000"/>
                </a:schemeClr>
              </a:solidFill>
            </a:endParaRPr>
          </a:p>
        </p:txBody>
      </p:sp>
      <p:pic>
        <p:nvPicPr>
          <p:cNvPr id="5" name="Afbeelding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981575" y="1238443"/>
            <a:ext cx="4162425" cy="2612039"/>
          </a:xfrm>
          <a:prstGeom prst="rect">
            <a:avLst/>
          </a:prstGeom>
        </p:spPr>
      </p:pic>
    </p:spTree>
    <p:extLst>
      <p:ext uri="{BB962C8B-B14F-4D97-AF65-F5344CB8AC3E}">
        <p14:creationId xmlns:p14="http://schemas.microsoft.com/office/powerpoint/2010/main" val="605522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3">
                    <a:lumMod val="75000"/>
                  </a:schemeClr>
                </a:solidFill>
              </a:rPr>
              <a:t>Literatuur</a:t>
            </a:r>
            <a:endParaRPr lang="nl-BE" dirty="0">
              <a:solidFill>
                <a:schemeClr val="accent3">
                  <a:lumMod val="75000"/>
                </a:schemeClr>
              </a:solidFill>
            </a:endParaRPr>
          </a:p>
        </p:txBody>
      </p:sp>
      <p:sp>
        <p:nvSpPr>
          <p:cNvPr id="3" name="Tijdelijke aanduiding voor inhoud 2"/>
          <p:cNvSpPr>
            <a:spLocks noGrp="1"/>
          </p:cNvSpPr>
          <p:nvPr>
            <p:ph idx="1"/>
          </p:nvPr>
        </p:nvSpPr>
        <p:spPr>
          <a:xfrm>
            <a:off x="500010" y="1076325"/>
            <a:ext cx="7790504" cy="3604287"/>
          </a:xfrm>
        </p:spPr>
        <p:txBody>
          <a:bodyPr/>
          <a:lstStyle/>
          <a:p>
            <a:pPr marL="285750" lvl="0" indent="-285750">
              <a:buFont typeface="Arial" panose="020B0604020202020204" pitchFamily="34" charset="0"/>
              <a:buChar char="•"/>
            </a:pPr>
            <a:r>
              <a:rPr lang="nl-BE" b="0" dirty="0">
                <a:solidFill>
                  <a:schemeClr val="accent3">
                    <a:lumMod val="75000"/>
                  </a:schemeClr>
                </a:solidFill>
              </a:rPr>
              <a:t>Driessens K. &amp; De Clerck, W. (2014), Ervaringsdeskundigen als tandempartners in hogeschoolopleidingen, in </a:t>
            </a:r>
            <a:r>
              <a:rPr lang="nl-BE" b="0" i="1" dirty="0">
                <a:solidFill>
                  <a:schemeClr val="accent3">
                    <a:lumMod val="75000"/>
                  </a:schemeClr>
                </a:solidFill>
              </a:rPr>
              <a:t>Welwijs</a:t>
            </a:r>
            <a:r>
              <a:rPr lang="nl-BE" b="0" dirty="0">
                <a:solidFill>
                  <a:schemeClr val="accent3">
                    <a:lumMod val="75000"/>
                  </a:schemeClr>
                </a:solidFill>
              </a:rPr>
              <a:t>, jg. 25, nr. 4, p. 30-33</a:t>
            </a:r>
            <a:r>
              <a:rPr lang="nl-BE" b="0" dirty="0" smtClean="0">
                <a:solidFill>
                  <a:schemeClr val="accent3">
                    <a:lumMod val="75000"/>
                  </a:schemeClr>
                </a:solidFill>
              </a:rPr>
              <a:t>.</a:t>
            </a:r>
          </a:p>
          <a:p>
            <a:pPr marL="285750" indent="-285750">
              <a:buFont typeface="Arial" panose="020B0604020202020204" pitchFamily="34" charset="0"/>
              <a:buChar char="•"/>
            </a:pPr>
            <a:r>
              <a:rPr lang="nl-BE" b="0" dirty="0">
                <a:solidFill>
                  <a:schemeClr val="accent3">
                    <a:lumMod val="75000"/>
                  </a:schemeClr>
                </a:solidFill>
              </a:rPr>
              <a:t>Driessens, K., De Clerck, </a:t>
            </a:r>
            <a:r>
              <a:rPr lang="nl-BE" b="0" dirty="0" smtClean="0">
                <a:solidFill>
                  <a:schemeClr val="accent3">
                    <a:lumMod val="75000"/>
                  </a:schemeClr>
                </a:solidFill>
              </a:rPr>
              <a:t>W., Van </a:t>
            </a:r>
            <a:r>
              <a:rPr lang="nl-BE" b="0" dirty="0">
                <a:solidFill>
                  <a:schemeClr val="accent3">
                    <a:lumMod val="75000"/>
                  </a:schemeClr>
                </a:solidFill>
              </a:rPr>
              <a:t>Doorn, L</a:t>
            </a:r>
            <a:r>
              <a:rPr lang="nl-BE" b="0" dirty="0" smtClean="0">
                <a:solidFill>
                  <a:schemeClr val="accent3">
                    <a:lumMod val="75000"/>
                  </a:schemeClr>
                </a:solidFill>
              </a:rPr>
              <a:t>. &amp; </a:t>
            </a:r>
            <a:r>
              <a:rPr lang="nl-BE" b="0" dirty="0" err="1">
                <a:solidFill>
                  <a:schemeClr val="accent3">
                    <a:lumMod val="75000"/>
                  </a:schemeClr>
                </a:solidFill>
              </a:rPr>
              <a:t>McLaughlin</a:t>
            </a:r>
            <a:r>
              <a:rPr lang="nl-BE" b="0" dirty="0">
                <a:solidFill>
                  <a:schemeClr val="accent3">
                    <a:lumMod val="75000"/>
                  </a:schemeClr>
                </a:solidFill>
              </a:rPr>
              <a:t>, H. &amp; </a:t>
            </a:r>
            <a:r>
              <a:rPr lang="nl-BE" b="0" dirty="0" smtClean="0">
                <a:solidFill>
                  <a:schemeClr val="accent3">
                    <a:lumMod val="75000"/>
                  </a:schemeClr>
                </a:solidFill>
              </a:rPr>
              <a:t>(</a:t>
            </a:r>
            <a:r>
              <a:rPr lang="nl-BE" b="0" dirty="0">
                <a:solidFill>
                  <a:schemeClr val="accent3">
                    <a:lumMod val="75000"/>
                  </a:schemeClr>
                </a:solidFill>
              </a:rPr>
              <a:t>2015), Ervaringsdeskundigen betekenisvol betrekken bij de opleiding sociaal werk, in Driessens, K., </a:t>
            </a:r>
            <a:r>
              <a:rPr lang="nl-BE" b="0" dirty="0" err="1">
                <a:solidFill>
                  <a:schemeClr val="accent3">
                    <a:lumMod val="75000"/>
                  </a:schemeClr>
                </a:solidFill>
              </a:rPr>
              <a:t>Raeymaeckers</a:t>
            </a:r>
            <a:r>
              <a:rPr lang="nl-BE" b="0" dirty="0">
                <a:solidFill>
                  <a:schemeClr val="accent3">
                    <a:lumMod val="75000"/>
                  </a:schemeClr>
                </a:solidFill>
              </a:rPr>
              <a:t>, P. , Sebrechts, L., Tirions, M. &amp; Wouters, E. (2015), </a:t>
            </a:r>
            <a:r>
              <a:rPr lang="nl-BE" b="0" i="1" dirty="0">
                <a:solidFill>
                  <a:schemeClr val="accent3">
                    <a:lumMod val="75000"/>
                  </a:schemeClr>
                </a:solidFill>
              </a:rPr>
              <a:t>Een caleidoscoop van sociaalwerkonderzoek. Een </a:t>
            </a:r>
            <a:r>
              <a:rPr lang="nl-BE" b="0" i="1" dirty="0" err="1">
                <a:solidFill>
                  <a:schemeClr val="accent3">
                    <a:lumMod val="75000"/>
                  </a:schemeClr>
                </a:solidFill>
              </a:rPr>
              <a:t>sociaal-wetenschappelijke</a:t>
            </a:r>
            <a:r>
              <a:rPr lang="nl-BE" b="0" i="1" dirty="0">
                <a:solidFill>
                  <a:schemeClr val="accent3">
                    <a:lumMod val="75000"/>
                  </a:schemeClr>
                </a:solidFill>
              </a:rPr>
              <a:t> benadering</a:t>
            </a:r>
            <a:r>
              <a:rPr lang="nl-BE" b="0" dirty="0">
                <a:solidFill>
                  <a:schemeClr val="accent3">
                    <a:lumMod val="75000"/>
                  </a:schemeClr>
                </a:solidFill>
              </a:rPr>
              <a:t>, Leuven, </a:t>
            </a:r>
            <a:r>
              <a:rPr lang="nl-BE" b="0" dirty="0" err="1" smtClean="0">
                <a:solidFill>
                  <a:schemeClr val="accent3">
                    <a:lumMod val="75000"/>
                  </a:schemeClr>
                </a:solidFill>
              </a:rPr>
              <a:t>Acco</a:t>
            </a:r>
            <a:r>
              <a:rPr lang="nl-BE" b="0" dirty="0" smtClean="0">
                <a:solidFill>
                  <a:schemeClr val="accent3">
                    <a:lumMod val="75000"/>
                  </a:schemeClr>
                </a:solidFill>
              </a:rPr>
              <a:t>, </a:t>
            </a:r>
            <a:r>
              <a:rPr lang="nl-BE" b="0" dirty="0">
                <a:solidFill>
                  <a:schemeClr val="accent3">
                    <a:lumMod val="75000"/>
                  </a:schemeClr>
                </a:solidFill>
              </a:rPr>
              <a:t>p. 163-179.</a:t>
            </a:r>
            <a:endParaRPr lang="nl-BE" dirty="0">
              <a:solidFill>
                <a:schemeClr val="accent3">
                  <a:lumMod val="75000"/>
                </a:schemeClr>
              </a:solidFill>
            </a:endParaRPr>
          </a:p>
          <a:p>
            <a:pPr marL="285750" lvl="0" indent="-285750">
              <a:buFont typeface="Arial" panose="020B0604020202020204" pitchFamily="34" charset="0"/>
              <a:buChar char="•"/>
            </a:pPr>
            <a:endParaRPr lang="nl-BE" b="0" dirty="0">
              <a:solidFill>
                <a:srgbClr val="0070C0"/>
              </a:solidFill>
            </a:endParaRPr>
          </a:p>
          <a:p>
            <a:endParaRPr lang="nl-BE" dirty="0"/>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327" y="3067051"/>
            <a:ext cx="7851258" cy="1237094"/>
          </a:xfrm>
          <a:prstGeom prst="rect">
            <a:avLst/>
          </a:prstGeom>
          <a:ln>
            <a:noFill/>
          </a:ln>
          <a:effectLst>
            <a:softEdge rad="112500"/>
          </a:effectLst>
        </p:spPr>
      </p:pic>
    </p:spTree>
    <p:extLst>
      <p:ext uri="{BB962C8B-B14F-4D97-AF65-F5344CB8AC3E}">
        <p14:creationId xmlns:p14="http://schemas.microsoft.com/office/powerpoint/2010/main" val="2995632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0100" y="2981325"/>
            <a:ext cx="8572500" cy="1383846"/>
          </a:xfrm>
        </p:spPr>
        <p:txBody>
          <a:bodyPr/>
          <a:lstStyle/>
          <a:p>
            <a:r>
              <a:rPr lang="en-US" sz="1200" b="0" dirty="0" smtClean="0">
                <a:solidFill>
                  <a:schemeClr val="accent3">
                    <a:lumMod val="75000"/>
                  </a:schemeClr>
                </a:solidFill>
              </a:rPr>
              <a:t>Bind-</a:t>
            </a:r>
            <a:r>
              <a:rPr lang="en-US" sz="1200" b="0" dirty="0" err="1" smtClean="0">
                <a:solidFill>
                  <a:schemeClr val="accent3">
                    <a:lumMod val="75000"/>
                  </a:schemeClr>
                </a:solidFill>
              </a:rPr>
              <a:t>Kracht</a:t>
            </a:r>
            <a:r>
              <a:rPr lang="en-US" sz="1200" b="0" dirty="0" smtClean="0">
                <a:solidFill>
                  <a:schemeClr val="accent3">
                    <a:lumMod val="75000"/>
                  </a:schemeClr>
                </a:solidFill>
              </a:rPr>
              <a:t>,  </a:t>
            </a:r>
            <a:r>
              <a:rPr lang="en-US" sz="1200" b="0" dirty="0" err="1" smtClean="0">
                <a:solidFill>
                  <a:schemeClr val="accent3">
                    <a:lumMod val="75000"/>
                  </a:schemeClr>
                </a:solidFill>
              </a:rPr>
              <a:t>Ankerpunt</a:t>
            </a:r>
            <a:r>
              <a:rPr lang="en-US" sz="1200" b="0" dirty="0" smtClean="0">
                <a:solidFill>
                  <a:schemeClr val="accent3">
                    <a:lumMod val="75000"/>
                  </a:schemeClr>
                </a:solidFill>
              </a:rPr>
              <a:t> op Karel de Grote </a:t>
            </a:r>
            <a:r>
              <a:rPr lang="en-US" sz="1200" b="0" dirty="0" err="1" smtClean="0">
                <a:solidFill>
                  <a:schemeClr val="accent3">
                    <a:lumMod val="75000"/>
                  </a:schemeClr>
                </a:solidFill>
              </a:rPr>
              <a:t>Hogeschool</a:t>
            </a:r>
            <a:r>
              <a:rPr lang="en-US" sz="1200" b="0" dirty="0">
                <a:solidFill>
                  <a:schemeClr val="accent3">
                    <a:lumMod val="75000"/>
                  </a:schemeClr>
                </a:solidFill>
              </a:rPr>
              <a:t> </a:t>
            </a:r>
            <a:r>
              <a:rPr lang="en-US" sz="1200" b="0" dirty="0" smtClean="0">
                <a:solidFill>
                  <a:schemeClr val="accent3">
                    <a:lumMod val="75000"/>
                  </a:schemeClr>
                </a:solidFill>
              </a:rPr>
              <a:t/>
            </a:r>
            <a:br>
              <a:rPr lang="en-US" sz="1200" b="0" dirty="0" smtClean="0">
                <a:solidFill>
                  <a:schemeClr val="accent3">
                    <a:lumMod val="75000"/>
                  </a:schemeClr>
                </a:solidFill>
              </a:rPr>
            </a:br>
            <a:r>
              <a:rPr lang="en-US" sz="1200" b="0" dirty="0" err="1" smtClean="0">
                <a:solidFill>
                  <a:schemeClr val="accent3">
                    <a:lumMod val="75000"/>
                  </a:schemeClr>
                </a:solidFill>
              </a:rPr>
              <a:t>Brusselsestraat</a:t>
            </a:r>
            <a:r>
              <a:rPr lang="en-US" sz="1200" b="0" dirty="0" smtClean="0">
                <a:solidFill>
                  <a:schemeClr val="accent3">
                    <a:lumMod val="75000"/>
                  </a:schemeClr>
                </a:solidFill>
              </a:rPr>
              <a:t> 45, 2018 </a:t>
            </a:r>
            <a:r>
              <a:rPr lang="en-US" sz="1200" b="0" dirty="0" err="1" smtClean="0">
                <a:solidFill>
                  <a:schemeClr val="accent3">
                    <a:lumMod val="75000"/>
                  </a:schemeClr>
                </a:solidFill>
              </a:rPr>
              <a:t>Antwerpen</a:t>
            </a:r>
            <a:r>
              <a:rPr lang="en-US" sz="1200" b="0" dirty="0" smtClean="0">
                <a:solidFill>
                  <a:schemeClr val="accent3">
                    <a:lumMod val="75000"/>
                  </a:schemeClr>
                </a:solidFill>
              </a:rPr>
              <a:t>, T 03 613 18 18</a:t>
            </a:r>
            <a:br>
              <a:rPr lang="en-US" sz="1200" b="0" dirty="0" smtClean="0">
                <a:solidFill>
                  <a:schemeClr val="accent3">
                    <a:lumMod val="75000"/>
                  </a:schemeClr>
                </a:solidFill>
              </a:rPr>
            </a:br>
            <a:r>
              <a:rPr lang="en-US" sz="1200" b="0" dirty="0">
                <a:solidFill>
                  <a:schemeClr val="accent3">
                    <a:lumMod val="75000"/>
                  </a:schemeClr>
                </a:solidFill>
              </a:rPr>
              <a:t>www.bindkracht.be</a:t>
            </a:r>
            <a:r>
              <a:rPr lang="en-US" sz="1200" b="0" dirty="0" smtClean="0">
                <a:solidFill>
                  <a:schemeClr val="accent3">
                    <a:lumMod val="75000"/>
                  </a:schemeClr>
                </a:solidFill>
              </a:rPr>
              <a:t/>
            </a:r>
            <a:br>
              <a:rPr lang="en-US" sz="1200" b="0" dirty="0" smtClean="0">
                <a:solidFill>
                  <a:schemeClr val="accent3">
                    <a:lumMod val="75000"/>
                  </a:schemeClr>
                </a:solidFill>
              </a:rPr>
            </a:br>
            <a:r>
              <a:rPr lang="en-US" sz="1200" b="0" dirty="0" smtClean="0">
                <a:solidFill>
                  <a:schemeClr val="accent3">
                    <a:lumMod val="75000"/>
                  </a:schemeClr>
                </a:solidFill>
              </a:rPr>
              <a:t/>
            </a:r>
            <a:br>
              <a:rPr lang="en-US" sz="1200" b="0" dirty="0" smtClean="0">
                <a:solidFill>
                  <a:schemeClr val="accent3">
                    <a:lumMod val="75000"/>
                  </a:schemeClr>
                </a:solidFill>
              </a:rPr>
            </a:br>
            <a:r>
              <a:rPr lang="en-US" sz="1200" b="0" dirty="0" err="1" smtClean="0">
                <a:solidFill>
                  <a:schemeClr val="accent3">
                    <a:lumMod val="75000"/>
                  </a:schemeClr>
                </a:solidFill>
              </a:rPr>
              <a:t>coördinator</a:t>
            </a:r>
            <a:r>
              <a:rPr lang="en-US" sz="1200" b="0" dirty="0" smtClean="0">
                <a:solidFill>
                  <a:schemeClr val="accent3">
                    <a:lumMod val="75000"/>
                  </a:schemeClr>
                </a:solidFill>
              </a:rPr>
              <a:t> </a:t>
            </a:r>
            <a:r>
              <a:rPr lang="en-US" sz="1200" b="0" dirty="0" smtClean="0">
                <a:solidFill>
                  <a:schemeClr val="accent3">
                    <a:lumMod val="75000"/>
                  </a:schemeClr>
                </a:solidFill>
                <a:hlinkClick r:id="rId3"/>
              </a:rPr>
              <a:t>kristel.driessens@kdg.be</a:t>
            </a:r>
            <a:r>
              <a:rPr lang="en-US" sz="1200" b="0" dirty="0" smtClean="0">
                <a:solidFill>
                  <a:schemeClr val="accent3">
                    <a:lumMod val="75000"/>
                  </a:schemeClr>
                </a:solidFill>
              </a:rPr>
              <a:t/>
            </a:r>
            <a:br>
              <a:rPr lang="en-US" sz="1200" b="0" dirty="0" smtClean="0">
                <a:solidFill>
                  <a:schemeClr val="accent3">
                    <a:lumMod val="75000"/>
                  </a:schemeClr>
                </a:solidFill>
              </a:rPr>
            </a:br>
            <a:r>
              <a:rPr lang="en-US" sz="1200" b="0" dirty="0" err="1" smtClean="0">
                <a:solidFill>
                  <a:schemeClr val="accent3">
                    <a:lumMod val="75000"/>
                  </a:schemeClr>
                </a:solidFill>
              </a:rPr>
              <a:t>ervaringsdeskundige</a:t>
            </a:r>
            <a:r>
              <a:rPr lang="en-US" sz="1200" b="0" dirty="0" smtClean="0">
                <a:solidFill>
                  <a:schemeClr val="accent3">
                    <a:lumMod val="75000"/>
                  </a:schemeClr>
                </a:solidFill>
              </a:rPr>
              <a:t>: </a:t>
            </a:r>
            <a:r>
              <a:rPr lang="en-US" sz="1200" b="0" dirty="0" smtClean="0">
                <a:solidFill>
                  <a:schemeClr val="accent3">
                    <a:lumMod val="75000"/>
                  </a:schemeClr>
                </a:solidFill>
                <a:hlinkClick r:id="rId4"/>
              </a:rPr>
              <a:t>cindy.vangeldorp@kdg.be</a:t>
            </a:r>
            <a:r>
              <a:rPr lang="en-US" sz="1200" b="0" dirty="0" smtClean="0">
                <a:solidFill>
                  <a:schemeClr val="accent3">
                    <a:lumMod val="75000"/>
                  </a:schemeClr>
                </a:solidFill>
              </a:rPr>
              <a:t/>
            </a:r>
            <a:br>
              <a:rPr lang="en-US" sz="1200" b="0" dirty="0" smtClean="0">
                <a:solidFill>
                  <a:schemeClr val="accent3">
                    <a:lumMod val="75000"/>
                  </a:schemeClr>
                </a:solidFill>
              </a:rPr>
            </a:br>
            <a:r>
              <a:rPr lang="en-US" sz="1200" b="0" dirty="0" smtClean="0">
                <a:solidFill>
                  <a:schemeClr val="accent3">
                    <a:lumMod val="75000"/>
                  </a:schemeClr>
                </a:solidFill>
              </a:rPr>
              <a:t/>
            </a:r>
            <a:br>
              <a:rPr lang="en-US" sz="1200" b="0" dirty="0" smtClean="0">
                <a:solidFill>
                  <a:schemeClr val="accent3">
                    <a:lumMod val="75000"/>
                  </a:schemeClr>
                </a:solidFill>
              </a:rPr>
            </a:br>
            <a:r>
              <a:rPr lang="en-US" sz="1200" b="0" dirty="0" err="1" smtClean="0">
                <a:solidFill>
                  <a:schemeClr val="accent3">
                    <a:lumMod val="75000"/>
                  </a:schemeClr>
                </a:solidFill>
              </a:rPr>
              <a:t>organisatie</a:t>
            </a:r>
            <a:r>
              <a:rPr lang="en-US" sz="1200" b="0" dirty="0" smtClean="0">
                <a:solidFill>
                  <a:schemeClr val="accent3">
                    <a:lumMod val="75000"/>
                  </a:schemeClr>
                </a:solidFill>
              </a:rPr>
              <a:t>: </a:t>
            </a:r>
            <a:r>
              <a:rPr lang="en-US" sz="1200" b="0" dirty="0" smtClean="0">
                <a:solidFill>
                  <a:schemeClr val="accent3">
                    <a:lumMod val="75000"/>
                  </a:schemeClr>
                </a:solidFill>
                <a:hlinkClick r:id="rId5"/>
              </a:rPr>
              <a:t>hilde.euben@kdg.be</a:t>
            </a:r>
            <a:r>
              <a:rPr lang="en-US" sz="1200" b="0" dirty="0">
                <a:solidFill>
                  <a:schemeClr val="accent3">
                    <a:lumMod val="75000"/>
                  </a:schemeClr>
                </a:solidFill>
              </a:rPr>
              <a:t> </a:t>
            </a:r>
            <a:r>
              <a:rPr lang="en-US" sz="1200" b="0" dirty="0" smtClean="0">
                <a:solidFill>
                  <a:schemeClr val="accent3">
                    <a:lumMod val="75000"/>
                  </a:schemeClr>
                </a:solidFill>
              </a:rPr>
              <a:t> - senior </a:t>
            </a:r>
            <a:r>
              <a:rPr lang="en-US" sz="1200" b="0" dirty="0" err="1" smtClean="0">
                <a:solidFill>
                  <a:schemeClr val="accent3">
                    <a:lumMod val="75000"/>
                  </a:schemeClr>
                </a:solidFill>
              </a:rPr>
              <a:t>onderzoeker</a:t>
            </a:r>
            <a:r>
              <a:rPr lang="en-US" sz="1200" b="0" dirty="0" smtClean="0">
                <a:solidFill>
                  <a:schemeClr val="accent3">
                    <a:lumMod val="75000"/>
                  </a:schemeClr>
                </a:solidFill>
              </a:rPr>
              <a:t> ESF: </a:t>
            </a:r>
            <a:r>
              <a:rPr lang="en-US" sz="1200" b="0" dirty="0" smtClean="0">
                <a:solidFill>
                  <a:schemeClr val="accent3">
                    <a:lumMod val="75000"/>
                  </a:schemeClr>
                </a:solidFill>
                <a:hlinkClick r:id="rId6"/>
              </a:rPr>
              <a:t>Vicky.Lyssens-Danneboom@kdg.be</a:t>
            </a:r>
            <a:r>
              <a:rPr lang="en-US" sz="1200" b="0" dirty="0" smtClean="0">
                <a:solidFill>
                  <a:schemeClr val="accent3">
                    <a:lumMod val="75000"/>
                  </a:schemeClr>
                </a:solidFill>
              </a:rPr>
              <a:t/>
            </a:r>
            <a:br>
              <a:rPr lang="en-US" sz="1200" b="0" dirty="0" smtClean="0">
                <a:solidFill>
                  <a:schemeClr val="accent3">
                    <a:lumMod val="75000"/>
                  </a:schemeClr>
                </a:solidFill>
              </a:rPr>
            </a:br>
            <a:endParaRPr lang="en-US" sz="1200" dirty="0"/>
          </a:p>
        </p:txBody>
      </p:sp>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0292" y="658813"/>
            <a:ext cx="7147833" cy="2208211"/>
          </a:xfrm>
          <a:prstGeom prst="rect">
            <a:avLst/>
          </a:prstGeom>
          <a:ln>
            <a:noFill/>
          </a:ln>
          <a:effectLst>
            <a:softEdge rad="112500"/>
          </a:effectLst>
        </p:spPr>
      </p:pic>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41988" y="158750"/>
            <a:ext cx="211613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42950" y="4126546"/>
            <a:ext cx="3901050" cy="106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557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686" y="1045309"/>
            <a:ext cx="5188313" cy="3619500"/>
          </a:xfrm>
          <a:prstGeom prst="rect">
            <a:avLst/>
          </a:prstGeom>
          <a:ln>
            <a:noFill/>
          </a:ln>
          <a:effectLst>
            <a:softEdge rad="112500"/>
          </a:effectLst>
        </p:spPr>
      </p:pic>
      <p:sp>
        <p:nvSpPr>
          <p:cNvPr id="2" name="Titel 1"/>
          <p:cNvSpPr>
            <a:spLocks noGrp="1"/>
          </p:cNvSpPr>
          <p:nvPr>
            <p:ph type="ctrTitle"/>
          </p:nvPr>
        </p:nvSpPr>
        <p:spPr>
          <a:xfrm>
            <a:off x="1719285" y="326571"/>
            <a:ext cx="6147729" cy="321129"/>
          </a:xfrm>
        </p:spPr>
        <p:txBody>
          <a:bodyPr/>
          <a:lstStyle/>
          <a:p>
            <a:r>
              <a:rPr lang="nl-BE" sz="3200" dirty="0" smtClean="0">
                <a:solidFill>
                  <a:schemeClr val="accent3">
                    <a:lumMod val="75000"/>
                  </a:schemeClr>
                </a:solidFill>
              </a:rPr>
              <a:t>Wat is Bind-Kracht? </a:t>
            </a:r>
            <a:endParaRPr lang="nl-BE" sz="3200" dirty="0">
              <a:solidFill>
                <a:schemeClr val="accent3">
                  <a:lumMod val="75000"/>
                </a:schemeClr>
              </a:solidFill>
            </a:endParaRPr>
          </a:p>
        </p:txBody>
      </p:sp>
      <p:sp>
        <p:nvSpPr>
          <p:cNvPr id="3" name="Tekstvak 2"/>
          <p:cNvSpPr txBox="1"/>
          <p:nvPr/>
        </p:nvSpPr>
        <p:spPr>
          <a:xfrm>
            <a:off x="174171" y="788062"/>
            <a:ext cx="3890371" cy="3785652"/>
          </a:xfrm>
          <a:prstGeom prst="rect">
            <a:avLst/>
          </a:prstGeom>
          <a:noFill/>
        </p:spPr>
        <p:txBody>
          <a:bodyPr wrap="square" rtlCol="0">
            <a:spAutoFit/>
          </a:bodyPr>
          <a:lstStyle/>
          <a:p>
            <a:r>
              <a:rPr lang="nl-BE" sz="1600"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Een samenwerkingsverband van onderzoekers, lectoren, trainers en coaches (ervaringsdeskundigen in armoede)</a:t>
            </a:r>
          </a:p>
          <a:p>
            <a:endParaRPr lang="nl-BE" sz="1600"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nl-BE" sz="1600"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Via actie-onderzoek, vormingen en coaching – integratie van wetenschappelijke kennis – praktijkkennis en ervaringskennis</a:t>
            </a:r>
          </a:p>
          <a:p>
            <a:endParaRPr lang="nl-BE" sz="1600"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nl-BE" sz="1600"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De kwaliteit van de hulpverlening aan mensen in armoede willen verbeteren </a:t>
            </a:r>
          </a:p>
          <a:p>
            <a:endParaRPr lang="nl-BE" sz="1600" b="1" dirty="0">
              <a:solidFill>
                <a:schemeClr val="accent3">
                  <a:lumMod val="75000"/>
                </a:schemeClr>
              </a:solidFill>
              <a:latin typeface="Verdana 11"/>
              <a:cs typeface="Verdana 11"/>
            </a:endParaRPr>
          </a:p>
          <a:p>
            <a:endParaRPr lang="nl-BE" sz="1600" b="1" dirty="0" smtClean="0">
              <a:solidFill>
                <a:schemeClr val="accent3">
                  <a:lumMod val="75000"/>
                </a:schemeClr>
              </a:solidFill>
              <a:latin typeface="Verdana 11"/>
              <a:cs typeface="Verdana 11"/>
            </a:endParaRPr>
          </a:p>
        </p:txBody>
      </p:sp>
    </p:spTree>
    <p:extLst>
      <p:ext uri="{BB962C8B-B14F-4D97-AF65-F5344CB8AC3E}">
        <p14:creationId xmlns:p14="http://schemas.microsoft.com/office/powerpoint/2010/main" val="24535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559"/>
          <a:stretch/>
        </p:blipFill>
        <p:spPr>
          <a:xfrm>
            <a:off x="0" y="-28916"/>
            <a:ext cx="1021493" cy="1343025"/>
          </a:xfrm>
        </p:spPr>
      </p:pic>
      <p:sp>
        <p:nvSpPr>
          <p:cNvPr id="4" name="Tijdelijke aanduiding voor datum 3"/>
          <p:cNvSpPr>
            <a:spLocks noGrp="1"/>
          </p:cNvSpPr>
          <p:nvPr>
            <p:ph type="dt" sz="half" idx="10"/>
          </p:nvPr>
        </p:nvSpPr>
        <p:spPr/>
        <p:txBody>
          <a:bodyPr/>
          <a:lstStyle/>
          <a:p>
            <a:r>
              <a:rPr lang="nl-BE" smtClean="0"/>
              <a:t>27/11/15</a:t>
            </a:r>
            <a:endParaRPr lang="en-US"/>
          </a:p>
        </p:txBody>
      </p:sp>
      <p:pic>
        <p:nvPicPr>
          <p:cNvPr id="6" name="Afbeelding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1493" y="-16610"/>
            <a:ext cx="1235675" cy="1417469"/>
          </a:xfrm>
          <a:prstGeom prst="rect">
            <a:avLst/>
          </a:prstGeom>
        </p:spPr>
      </p:pic>
      <p:pic>
        <p:nvPicPr>
          <p:cNvPr id="7" name="Afbeelding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50451" y="-16610"/>
            <a:ext cx="1124207" cy="1343025"/>
          </a:xfrm>
          <a:prstGeom prst="rect">
            <a:avLst/>
          </a:prstGeom>
        </p:spPr>
      </p:pic>
      <p:pic>
        <p:nvPicPr>
          <p:cNvPr id="8" name="Afbeelding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20230" y="-28916"/>
            <a:ext cx="1285671" cy="1235810"/>
          </a:xfrm>
          <a:prstGeom prst="rect">
            <a:avLst/>
          </a:prstGeom>
        </p:spPr>
      </p:pic>
      <p:pic>
        <p:nvPicPr>
          <p:cNvPr id="9" name="Afbeelding 8"/>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4605902" y="-3868"/>
            <a:ext cx="1125459" cy="1317540"/>
          </a:xfrm>
          <a:prstGeom prst="rect">
            <a:avLst/>
          </a:prstGeom>
        </p:spPr>
      </p:pic>
      <p:pic>
        <p:nvPicPr>
          <p:cNvPr id="10" name="Afbeelding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31361" y="-26898"/>
            <a:ext cx="1293189" cy="1417469"/>
          </a:xfrm>
          <a:prstGeom prst="rect">
            <a:avLst/>
          </a:prstGeom>
        </p:spPr>
      </p:pic>
      <p:pic>
        <p:nvPicPr>
          <p:cNvPr id="11" name="Afbeelding 1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54280" y="-3868"/>
            <a:ext cx="934737" cy="1219200"/>
          </a:xfrm>
          <a:prstGeom prst="rect">
            <a:avLst/>
          </a:prstGeom>
        </p:spPr>
      </p:pic>
      <p:pic>
        <p:nvPicPr>
          <p:cNvPr id="12" name="Afbeelding 1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89017" y="-14813"/>
            <a:ext cx="1276349" cy="1330903"/>
          </a:xfrm>
          <a:prstGeom prst="rect">
            <a:avLst/>
          </a:prstGeom>
        </p:spPr>
      </p:pic>
      <p:pic>
        <p:nvPicPr>
          <p:cNvPr id="13" name="Afbeelding 1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938" y="1211436"/>
            <a:ext cx="1168687" cy="1261110"/>
          </a:xfrm>
          <a:prstGeom prst="rect">
            <a:avLst/>
          </a:prstGeom>
        </p:spPr>
      </p:pic>
      <p:pic>
        <p:nvPicPr>
          <p:cNvPr id="14" name="Afbeelding 13"/>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111851" y="1206894"/>
            <a:ext cx="1054957" cy="1161366"/>
          </a:xfrm>
          <a:prstGeom prst="rect">
            <a:avLst/>
          </a:prstGeom>
        </p:spPr>
      </p:pic>
      <p:pic>
        <p:nvPicPr>
          <p:cNvPr id="15" name="Afbeelding 14"/>
          <p:cNvPicPr>
            <a:picLocks noChangeAspect="1"/>
          </p:cNvPicPr>
          <p:nvPr/>
        </p:nvPicPr>
        <p:blipFill rotWithShape="1">
          <a:blip r:embed="rId13" cstate="screen">
            <a:extLst>
              <a:ext uri="{28A0092B-C50C-407E-A947-70E740481C1C}">
                <a14:useLocalDpi xmlns:a14="http://schemas.microsoft.com/office/drawing/2010/main"/>
              </a:ext>
            </a:extLst>
          </a:blip>
          <a:srcRect t="-2"/>
          <a:stretch/>
        </p:blipFill>
        <p:spPr>
          <a:xfrm>
            <a:off x="2166808" y="1105882"/>
            <a:ext cx="1124207" cy="1155314"/>
          </a:xfrm>
          <a:prstGeom prst="rect">
            <a:avLst/>
          </a:prstGeom>
        </p:spPr>
      </p:pic>
      <p:pic>
        <p:nvPicPr>
          <p:cNvPr id="16" name="Afbeelding 15"/>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291015" y="1069071"/>
            <a:ext cx="1051717" cy="1221692"/>
          </a:xfrm>
          <a:prstGeom prst="rect">
            <a:avLst/>
          </a:prstGeom>
        </p:spPr>
      </p:pic>
      <p:pic>
        <p:nvPicPr>
          <p:cNvPr id="17" name="Afbeelding 1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233990" y="1187483"/>
            <a:ext cx="1061103" cy="1192059"/>
          </a:xfrm>
          <a:prstGeom prst="rect">
            <a:avLst/>
          </a:prstGeom>
        </p:spPr>
      </p:pic>
      <p:pic>
        <p:nvPicPr>
          <p:cNvPr id="18" name="Afbeelding 17"/>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211874" y="1197273"/>
            <a:ext cx="1038974" cy="1134863"/>
          </a:xfrm>
          <a:prstGeom prst="rect">
            <a:avLst/>
          </a:prstGeom>
        </p:spPr>
      </p:pic>
      <p:pic>
        <p:nvPicPr>
          <p:cNvPr id="19" name="Afbeelding 18"/>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238181" y="1133723"/>
            <a:ext cx="1015635" cy="1015707"/>
          </a:xfrm>
          <a:prstGeom prst="rect">
            <a:avLst/>
          </a:prstGeom>
        </p:spPr>
      </p:pic>
      <p:pic>
        <p:nvPicPr>
          <p:cNvPr id="20" name="Afbeelding 19"/>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230971" y="1197273"/>
            <a:ext cx="1076325" cy="1047750"/>
          </a:xfrm>
          <a:prstGeom prst="rect">
            <a:avLst/>
          </a:prstGeom>
        </p:spPr>
      </p:pic>
      <p:pic>
        <p:nvPicPr>
          <p:cNvPr id="21" name="Afbeelding 2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8124896" y="1278452"/>
            <a:ext cx="1082674" cy="1114425"/>
          </a:xfrm>
          <a:prstGeom prst="rect">
            <a:avLst/>
          </a:prstGeom>
        </p:spPr>
      </p:pic>
      <p:pic>
        <p:nvPicPr>
          <p:cNvPr id="22" name="Afbeelding 21"/>
          <p:cNvPicPr>
            <a:picLocks noChangeAspect="1"/>
          </p:cNvPicPr>
          <p:nvPr/>
        </p:nvPicPr>
        <p:blipFill rotWithShape="1">
          <a:blip r:embed="rId20" cstate="screen">
            <a:extLst>
              <a:ext uri="{28A0092B-C50C-407E-A947-70E740481C1C}">
                <a14:useLocalDpi xmlns:a14="http://schemas.microsoft.com/office/drawing/2010/main"/>
              </a:ext>
            </a:extLst>
          </a:blip>
          <a:srcRect t="-4743"/>
          <a:stretch/>
        </p:blipFill>
        <p:spPr>
          <a:xfrm>
            <a:off x="-24940" y="2435272"/>
            <a:ext cx="1019283" cy="1082646"/>
          </a:xfrm>
          <a:prstGeom prst="rect">
            <a:avLst/>
          </a:prstGeom>
        </p:spPr>
      </p:pic>
      <p:pic>
        <p:nvPicPr>
          <p:cNvPr id="23" name="Afbeelding 22"/>
          <p:cNvPicPr>
            <a:picLocks noChangeAspect="1"/>
          </p:cNvPicPr>
          <p:nvPr/>
        </p:nvPicPr>
        <p:blipFill rotWithShape="1">
          <a:blip r:embed="rId21" cstate="screen">
            <a:extLst>
              <a:ext uri="{28A0092B-C50C-407E-A947-70E740481C1C}">
                <a14:useLocalDpi xmlns:a14="http://schemas.microsoft.com/office/drawing/2010/main"/>
              </a:ext>
            </a:extLst>
          </a:blip>
          <a:srcRect t="-1744"/>
          <a:stretch/>
        </p:blipFill>
        <p:spPr>
          <a:xfrm>
            <a:off x="964935" y="2370407"/>
            <a:ext cx="895350" cy="1167765"/>
          </a:xfrm>
          <a:prstGeom prst="rect">
            <a:avLst/>
          </a:prstGeom>
        </p:spPr>
      </p:pic>
      <p:pic>
        <p:nvPicPr>
          <p:cNvPr id="24" name="Afbeelding 23"/>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1860284" y="2245023"/>
            <a:ext cx="860701" cy="1121662"/>
          </a:xfrm>
          <a:prstGeom prst="rect">
            <a:avLst/>
          </a:prstGeom>
        </p:spPr>
      </p:pic>
      <p:pic>
        <p:nvPicPr>
          <p:cNvPr id="3" name="Afbeelding 2"/>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720986" y="2187672"/>
            <a:ext cx="942468" cy="1193286"/>
          </a:xfrm>
          <a:prstGeom prst="rect">
            <a:avLst/>
          </a:prstGeom>
        </p:spPr>
      </p:pic>
      <p:pic>
        <p:nvPicPr>
          <p:cNvPr id="25" name="Afbeelding 24"/>
          <p:cNvPicPr>
            <a:picLocks noChangeAspect="1"/>
          </p:cNvPicPr>
          <p:nvPr/>
        </p:nvPicPr>
        <p:blipFill rotWithShape="1">
          <a:blip r:embed="rId24">
            <a:extLst>
              <a:ext uri="{28A0092B-C50C-407E-A947-70E740481C1C}">
                <a14:useLocalDpi xmlns:a14="http://schemas.microsoft.com/office/drawing/2010/main"/>
              </a:ext>
            </a:extLst>
          </a:blip>
          <a:srcRect/>
          <a:stretch/>
        </p:blipFill>
        <p:spPr>
          <a:xfrm>
            <a:off x="3526339" y="2090361"/>
            <a:ext cx="825900" cy="1197273"/>
          </a:xfrm>
          <a:prstGeom prst="rect">
            <a:avLst/>
          </a:prstGeom>
        </p:spPr>
      </p:pic>
      <p:pic>
        <p:nvPicPr>
          <p:cNvPr id="26" name="Afbeelding 25"/>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289853" y="2255540"/>
            <a:ext cx="949375" cy="1265833"/>
          </a:xfrm>
          <a:prstGeom prst="rect">
            <a:avLst/>
          </a:prstGeom>
        </p:spPr>
      </p:pic>
      <p:pic>
        <p:nvPicPr>
          <p:cNvPr id="27" name="Afbeelding 26"/>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5195999" y="2198736"/>
            <a:ext cx="1096025" cy="1262100"/>
          </a:xfrm>
          <a:prstGeom prst="rect">
            <a:avLst/>
          </a:prstGeom>
        </p:spPr>
      </p:pic>
      <p:pic>
        <p:nvPicPr>
          <p:cNvPr id="28" name="Afbeelding 27"/>
          <p:cNvPicPr>
            <a:picLocks noChangeAspect="1"/>
          </p:cNvPicPr>
          <p:nvPr/>
        </p:nvPicPr>
        <p:blipFill rotWithShape="1">
          <a:blip r:embed="rId27" cstate="screen">
            <a:extLst>
              <a:ext uri="{28A0092B-C50C-407E-A947-70E740481C1C}">
                <a14:useLocalDpi xmlns:a14="http://schemas.microsoft.com/office/drawing/2010/main"/>
              </a:ext>
            </a:extLst>
          </a:blip>
          <a:srcRect t="-1717"/>
          <a:stretch/>
        </p:blipFill>
        <p:spPr>
          <a:xfrm>
            <a:off x="6212693" y="2081359"/>
            <a:ext cx="1119392" cy="1278182"/>
          </a:xfrm>
          <a:prstGeom prst="rect">
            <a:avLst/>
          </a:prstGeom>
        </p:spPr>
      </p:pic>
      <p:pic>
        <p:nvPicPr>
          <p:cNvPr id="29" name="Afbeelding 28"/>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7332085" y="2217957"/>
            <a:ext cx="990412" cy="1069677"/>
          </a:xfrm>
          <a:prstGeom prst="rect">
            <a:avLst/>
          </a:prstGeom>
        </p:spPr>
      </p:pic>
      <p:pic>
        <p:nvPicPr>
          <p:cNvPr id="30" name="Afbeelding 29"/>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8307296" y="2255540"/>
            <a:ext cx="858070" cy="1065963"/>
          </a:xfrm>
          <a:prstGeom prst="rect">
            <a:avLst/>
          </a:prstGeom>
        </p:spPr>
      </p:pic>
      <p:pic>
        <p:nvPicPr>
          <p:cNvPr id="31" name="Afbeelding 30"/>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4940" y="3471422"/>
            <a:ext cx="1271873" cy="953905"/>
          </a:xfrm>
          <a:prstGeom prst="rect">
            <a:avLst/>
          </a:prstGeom>
        </p:spPr>
      </p:pic>
      <p:pic>
        <p:nvPicPr>
          <p:cNvPr id="32" name="Afbeelding 31"/>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a:off x="2357038" y="3341755"/>
            <a:ext cx="1019951" cy="1479078"/>
          </a:xfrm>
          <a:prstGeom prst="rect">
            <a:avLst/>
          </a:prstGeom>
        </p:spPr>
      </p:pic>
      <p:pic>
        <p:nvPicPr>
          <p:cNvPr id="33" name="Afbeelding 32"/>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a:off x="3338612" y="3118110"/>
            <a:ext cx="1031146" cy="979608"/>
          </a:xfrm>
          <a:prstGeom prst="rect">
            <a:avLst/>
          </a:prstGeom>
        </p:spPr>
      </p:pic>
      <p:pic>
        <p:nvPicPr>
          <p:cNvPr id="35" name="Afbeelding 34"/>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5275034" y="3380958"/>
            <a:ext cx="1016990" cy="1044369"/>
          </a:xfrm>
          <a:prstGeom prst="rect">
            <a:avLst/>
          </a:prstGeom>
        </p:spPr>
      </p:pic>
      <p:pic>
        <p:nvPicPr>
          <p:cNvPr id="36" name="Afbeelding 35"/>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4879249" y="4391514"/>
            <a:ext cx="1047116" cy="785337"/>
          </a:xfrm>
          <a:prstGeom prst="rect">
            <a:avLst/>
          </a:prstGeom>
        </p:spPr>
      </p:pic>
      <p:pic>
        <p:nvPicPr>
          <p:cNvPr id="37" name="Afbeelding 36"/>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6263514" y="3252330"/>
            <a:ext cx="990302" cy="1187483"/>
          </a:xfrm>
          <a:prstGeom prst="rect">
            <a:avLst/>
          </a:prstGeom>
        </p:spPr>
      </p:pic>
      <p:pic>
        <p:nvPicPr>
          <p:cNvPr id="38" name="Afbeelding 37"/>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7186734" y="3246625"/>
            <a:ext cx="926471" cy="1273898"/>
          </a:xfrm>
          <a:prstGeom prst="rect">
            <a:avLst/>
          </a:prstGeom>
        </p:spPr>
      </p:pic>
      <p:pic>
        <p:nvPicPr>
          <p:cNvPr id="39" name="Afbeelding 38"/>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a:off x="8078581" y="3228811"/>
            <a:ext cx="1071839" cy="1191880"/>
          </a:xfrm>
          <a:prstGeom prst="rect">
            <a:avLst/>
          </a:prstGeom>
        </p:spPr>
      </p:pic>
      <p:pic>
        <p:nvPicPr>
          <p:cNvPr id="40" name="Afbeelding 39"/>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039664" y="3366685"/>
            <a:ext cx="1317374" cy="1054006"/>
          </a:xfrm>
          <a:prstGeom prst="rect">
            <a:avLst/>
          </a:prstGeom>
        </p:spPr>
      </p:pic>
      <p:pic>
        <p:nvPicPr>
          <p:cNvPr id="41" name="Afbeelding 40"/>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8025605" y="4348047"/>
            <a:ext cx="1181965" cy="945572"/>
          </a:xfrm>
          <a:prstGeom prst="rect">
            <a:avLst/>
          </a:prstGeom>
        </p:spPr>
      </p:pic>
      <p:pic>
        <p:nvPicPr>
          <p:cNvPr id="42" name="Afbeelding 41"/>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5926364" y="4369552"/>
            <a:ext cx="1078843" cy="863074"/>
          </a:xfrm>
          <a:prstGeom prst="rect">
            <a:avLst/>
          </a:prstGeom>
        </p:spPr>
      </p:pic>
      <p:pic>
        <p:nvPicPr>
          <p:cNvPr id="43" name="Afbeelding 42"/>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6950667" y="4391514"/>
            <a:ext cx="1092200" cy="819150"/>
          </a:xfrm>
          <a:prstGeom prst="rect">
            <a:avLst/>
          </a:prstGeom>
        </p:spPr>
      </p:pic>
      <p:pic>
        <p:nvPicPr>
          <p:cNvPr id="46" name="Tijdelijke aanduiding voor inhoud 4"/>
          <p:cNvPicPr>
            <a:picLocks noChangeAspect="1"/>
          </p:cNvPicPr>
          <p:nvPr/>
        </p:nvPicPr>
        <p:blipFill rotWithShape="1">
          <a:blip r:embed="rId42" cstate="screen">
            <a:extLst>
              <a:ext uri="{28A0092B-C50C-407E-A947-70E740481C1C}">
                <a14:useLocalDpi xmlns:a14="http://schemas.microsoft.com/office/drawing/2010/main"/>
              </a:ext>
            </a:extLst>
          </a:blip>
          <a:srcRect/>
          <a:stretch/>
        </p:blipFill>
        <p:spPr>
          <a:xfrm>
            <a:off x="3338612" y="4049117"/>
            <a:ext cx="1700453" cy="1236372"/>
          </a:xfrm>
          <a:prstGeom prst="rect">
            <a:avLst/>
          </a:prstGeom>
          <a:ln>
            <a:noFill/>
          </a:ln>
          <a:effectLst>
            <a:softEdge rad="112500"/>
          </a:effectLst>
        </p:spPr>
      </p:pic>
      <p:pic>
        <p:nvPicPr>
          <p:cNvPr id="47" name="Afbeelding 46"/>
          <p:cNvPicPr>
            <a:picLocks noChangeAspect="1"/>
          </p:cNvPicPr>
          <p:nvPr/>
        </p:nvPicPr>
        <p:blipFill rotWithShape="1">
          <a:blip r:embed="rId43" cstate="screen">
            <a:extLst>
              <a:ext uri="{28A0092B-C50C-407E-A947-70E740481C1C}">
                <a14:useLocalDpi xmlns:a14="http://schemas.microsoft.com/office/drawing/2010/main"/>
              </a:ext>
            </a:extLst>
          </a:blip>
          <a:srcRect/>
          <a:stretch/>
        </p:blipFill>
        <p:spPr>
          <a:xfrm>
            <a:off x="4301390" y="3417434"/>
            <a:ext cx="973644" cy="1095524"/>
          </a:xfrm>
          <a:prstGeom prst="rect">
            <a:avLst/>
          </a:prstGeom>
        </p:spPr>
      </p:pic>
    </p:spTree>
    <p:extLst>
      <p:ext uri="{BB962C8B-B14F-4D97-AF65-F5344CB8AC3E}">
        <p14:creationId xmlns:p14="http://schemas.microsoft.com/office/powerpoint/2010/main" val="928647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42875" y="657225"/>
            <a:ext cx="8810625" cy="3286125"/>
          </a:xfrm>
        </p:spPr>
        <p:txBody>
          <a:bodyPr/>
          <a:lstStyle/>
          <a:p>
            <a:pPr eaLnBrk="1" hangingPunct="1">
              <a:lnSpc>
                <a:spcPct val="90000"/>
              </a:lnSpc>
              <a:spcBef>
                <a:spcPts val="2400"/>
              </a:spcBef>
            </a:pPr>
            <a:r>
              <a:rPr lang="fr-BE" altLang="nl-BE" sz="1800" b="1" dirty="0" err="1" smtClean="0">
                <a:solidFill>
                  <a:schemeClr val="accent3">
                    <a:lumMod val="75000"/>
                  </a:schemeClr>
                </a:solidFill>
              </a:rPr>
              <a:t>Missie</a:t>
            </a:r>
            <a:r>
              <a:rPr lang="fr-BE" altLang="nl-BE" sz="1800" b="1" dirty="0" smtClean="0">
                <a:solidFill>
                  <a:schemeClr val="accent3">
                    <a:lumMod val="75000"/>
                  </a:schemeClr>
                </a:solidFill>
              </a:rPr>
              <a:t>: </a:t>
            </a:r>
            <a:r>
              <a:rPr lang="fr-BE" altLang="nl-BE" sz="1800" b="1" dirty="0" err="1" smtClean="0">
                <a:solidFill>
                  <a:schemeClr val="accent3">
                    <a:lumMod val="75000"/>
                  </a:schemeClr>
                </a:solidFill>
              </a:rPr>
              <a:t>begeleiders</a:t>
            </a:r>
            <a:r>
              <a:rPr lang="fr-BE" altLang="nl-BE" sz="1800" b="1" dirty="0" smtClean="0">
                <a:solidFill>
                  <a:schemeClr val="accent3">
                    <a:lumMod val="75000"/>
                  </a:schemeClr>
                </a:solidFill>
              </a:rPr>
              <a:t> </a:t>
            </a:r>
            <a:r>
              <a:rPr lang="fr-BE" altLang="nl-BE" sz="1800" b="1" dirty="0" err="1" smtClean="0">
                <a:solidFill>
                  <a:schemeClr val="accent3">
                    <a:lumMod val="75000"/>
                  </a:schemeClr>
                </a:solidFill>
              </a:rPr>
              <a:t>versterken</a:t>
            </a:r>
            <a:r>
              <a:rPr lang="fr-BE" altLang="nl-BE" sz="1800" b="1" dirty="0" smtClean="0">
                <a:solidFill>
                  <a:schemeClr val="accent3">
                    <a:lumMod val="75000"/>
                  </a:schemeClr>
                </a:solidFill>
              </a:rPr>
              <a:t> en </a:t>
            </a:r>
            <a:r>
              <a:rPr lang="fr-BE" altLang="nl-BE" sz="1800" b="1" dirty="0" err="1" smtClean="0">
                <a:solidFill>
                  <a:schemeClr val="accent3">
                    <a:lumMod val="75000"/>
                  </a:schemeClr>
                </a:solidFill>
              </a:rPr>
              <a:t>ondersteunen</a:t>
            </a:r>
            <a:r>
              <a:rPr lang="fr-BE" altLang="nl-BE" sz="1800" b="1" dirty="0" smtClean="0">
                <a:solidFill>
                  <a:schemeClr val="accent3">
                    <a:lumMod val="75000"/>
                  </a:schemeClr>
                </a:solidFill>
              </a:rPr>
              <a:t> in </a:t>
            </a:r>
            <a:r>
              <a:rPr lang="fr-BE" altLang="nl-BE" sz="1800" b="1" dirty="0" err="1" smtClean="0">
                <a:solidFill>
                  <a:schemeClr val="accent3">
                    <a:lumMod val="75000"/>
                  </a:schemeClr>
                </a:solidFill>
              </a:rPr>
              <a:t>krachtgericht</a:t>
            </a:r>
            <a:r>
              <a:rPr lang="fr-BE" altLang="nl-BE" sz="1800" b="1" dirty="0" smtClean="0">
                <a:solidFill>
                  <a:schemeClr val="accent3">
                    <a:lumMod val="75000"/>
                  </a:schemeClr>
                </a:solidFill>
              </a:rPr>
              <a:t> </a:t>
            </a:r>
            <a:r>
              <a:rPr lang="fr-BE" altLang="nl-BE" sz="1800" b="1" dirty="0" err="1" smtClean="0">
                <a:solidFill>
                  <a:schemeClr val="accent3">
                    <a:lumMod val="75000"/>
                  </a:schemeClr>
                </a:solidFill>
              </a:rPr>
              <a:t>werken</a:t>
            </a:r>
            <a:r>
              <a:rPr lang="fr-BE" altLang="nl-BE" sz="1800" b="1" dirty="0" smtClean="0">
                <a:solidFill>
                  <a:schemeClr val="accent3">
                    <a:lumMod val="75000"/>
                  </a:schemeClr>
                </a:solidFill>
              </a:rPr>
              <a:t> met </a:t>
            </a:r>
            <a:r>
              <a:rPr lang="fr-BE" altLang="nl-BE" sz="1800" b="1" dirty="0" err="1" smtClean="0">
                <a:solidFill>
                  <a:schemeClr val="accent3">
                    <a:lumMod val="75000"/>
                  </a:schemeClr>
                </a:solidFill>
              </a:rPr>
              <a:t>mensen</a:t>
            </a:r>
            <a:r>
              <a:rPr lang="fr-BE" altLang="nl-BE" sz="1800" b="1" dirty="0" smtClean="0">
                <a:solidFill>
                  <a:schemeClr val="accent3">
                    <a:lumMod val="75000"/>
                  </a:schemeClr>
                </a:solidFill>
              </a:rPr>
              <a:t> in </a:t>
            </a:r>
            <a:r>
              <a:rPr lang="fr-BE" altLang="nl-BE" sz="1800" b="1" dirty="0" err="1" smtClean="0">
                <a:solidFill>
                  <a:schemeClr val="accent3">
                    <a:lumMod val="75000"/>
                  </a:schemeClr>
                </a:solidFill>
              </a:rPr>
              <a:t>armoede</a:t>
            </a:r>
            <a:r>
              <a:rPr lang="fr-BE" altLang="nl-BE" sz="1800" b="1" dirty="0" smtClean="0">
                <a:solidFill>
                  <a:schemeClr val="accent3">
                    <a:lumMod val="75000"/>
                  </a:schemeClr>
                </a:solidFill>
              </a:rPr>
              <a:t> </a:t>
            </a:r>
          </a:p>
          <a:p>
            <a:pPr eaLnBrk="1" hangingPunct="1">
              <a:lnSpc>
                <a:spcPct val="90000"/>
              </a:lnSpc>
              <a:spcBef>
                <a:spcPts val="2400"/>
              </a:spcBef>
            </a:pPr>
            <a:r>
              <a:rPr lang="fr-BE" altLang="nl-BE" sz="1800" b="1" dirty="0" smtClean="0">
                <a:solidFill>
                  <a:schemeClr val="accent3">
                    <a:lumMod val="75000"/>
                  </a:schemeClr>
                </a:solidFill>
              </a:rPr>
              <a:t>Centrale </a:t>
            </a:r>
            <a:r>
              <a:rPr lang="fr-BE" altLang="nl-BE" sz="1800" b="1" dirty="0" err="1" smtClean="0">
                <a:solidFill>
                  <a:schemeClr val="accent3">
                    <a:lumMod val="75000"/>
                  </a:schemeClr>
                </a:solidFill>
              </a:rPr>
              <a:t>kenmerken</a:t>
            </a:r>
            <a:r>
              <a:rPr lang="fr-BE" altLang="nl-BE" sz="1800" b="1" dirty="0" smtClean="0">
                <a:solidFill>
                  <a:schemeClr val="accent3">
                    <a:lumMod val="75000"/>
                  </a:schemeClr>
                </a:solidFill>
              </a:rPr>
              <a:t> van </a:t>
            </a:r>
            <a:r>
              <a:rPr lang="fr-BE" altLang="nl-BE" sz="1800" b="1" dirty="0" err="1" smtClean="0">
                <a:solidFill>
                  <a:schemeClr val="accent3">
                    <a:lumMod val="75000"/>
                  </a:schemeClr>
                </a:solidFill>
              </a:rPr>
              <a:t>leven</a:t>
            </a:r>
            <a:r>
              <a:rPr lang="fr-BE" altLang="nl-BE" sz="1800" b="1" dirty="0" smtClean="0">
                <a:solidFill>
                  <a:schemeClr val="accent3">
                    <a:lumMod val="75000"/>
                  </a:schemeClr>
                </a:solidFill>
              </a:rPr>
              <a:t> in </a:t>
            </a:r>
            <a:r>
              <a:rPr lang="fr-BE" altLang="nl-BE" sz="1800" b="1" dirty="0" err="1" smtClean="0">
                <a:solidFill>
                  <a:schemeClr val="accent3">
                    <a:lumMod val="75000"/>
                  </a:schemeClr>
                </a:solidFill>
              </a:rPr>
              <a:t>armoede</a:t>
            </a:r>
            <a:endParaRPr lang="fr-BE" altLang="nl-BE" sz="1800" b="1" dirty="0" smtClean="0">
              <a:solidFill>
                <a:schemeClr val="accent3">
                  <a:lumMod val="75000"/>
                </a:schemeClr>
              </a:solidFill>
            </a:endParaRPr>
          </a:p>
          <a:p>
            <a:pPr eaLnBrk="1" hangingPunct="1">
              <a:lnSpc>
                <a:spcPct val="90000"/>
              </a:lnSpc>
              <a:spcBef>
                <a:spcPts val="0"/>
              </a:spcBef>
              <a:spcAft>
                <a:spcPts val="0"/>
              </a:spcAft>
              <a:buFontTx/>
              <a:buNone/>
            </a:pPr>
            <a:r>
              <a:rPr lang="fr-BE" altLang="nl-BE" sz="1800" b="1" dirty="0" smtClean="0">
                <a:solidFill>
                  <a:schemeClr val="accent3">
                    <a:lumMod val="75000"/>
                  </a:schemeClr>
                </a:solidFill>
              </a:rPr>
              <a:t>		VERBINTENISPROBLEMATIEK</a:t>
            </a:r>
          </a:p>
          <a:p>
            <a:pPr eaLnBrk="1" hangingPunct="1">
              <a:lnSpc>
                <a:spcPct val="90000"/>
              </a:lnSpc>
              <a:spcBef>
                <a:spcPts val="0"/>
              </a:spcBef>
              <a:spcAft>
                <a:spcPts val="0"/>
              </a:spcAft>
              <a:buFontTx/>
              <a:buNone/>
            </a:pPr>
            <a:r>
              <a:rPr lang="fr-BE" altLang="nl-BE" sz="1800" b="1" dirty="0" smtClean="0">
                <a:solidFill>
                  <a:schemeClr val="accent3">
                    <a:lumMod val="75000"/>
                  </a:schemeClr>
                </a:solidFill>
              </a:rPr>
              <a:t>		AFHANKELIJKHEID</a:t>
            </a:r>
          </a:p>
          <a:p>
            <a:pPr eaLnBrk="1" hangingPunct="1">
              <a:lnSpc>
                <a:spcPct val="90000"/>
              </a:lnSpc>
              <a:spcBef>
                <a:spcPct val="80000"/>
              </a:spcBef>
            </a:pPr>
            <a:r>
              <a:rPr lang="fr-BE" altLang="nl-BE" sz="1800" b="1" dirty="0" err="1" smtClean="0">
                <a:solidFill>
                  <a:schemeClr val="accent3">
                    <a:lumMod val="75000"/>
                  </a:schemeClr>
                </a:solidFill>
              </a:rPr>
              <a:t>Armoedebestrijding</a:t>
            </a:r>
            <a:r>
              <a:rPr lang="fr-BE" altLang="nl-BE" sz="1800" b="1" dirty="0" smtClean="0">
                <a:solidFill>
                  <a:schemeClr val="accent3">
                    <a:lumMod val="75000"/>
                  </a:schemeClr>
                </a:solidFill>
              </a:rPr>
              <a:t>:</a:t>
            </a:r>
            <a:r>
              <a:rPr lang="fr-BE" altLang="nl-BE" sz="1800" b="1" dirty="0">
                <a:solidFill>
                  <a:schemeClr val="accent3">
                    <a:lumMod val="75000"/>
                  </a:schemeClr>
                </a:solidFill>
              </a:rPr>
              <a:t> </a:t>
            </a:r>
            <a:r>
              <a:rPr lang="fr-BE" altLang="nl-BE" sz="1800" b="1" dirty="0" smtClean="0">
                <a:solidFill>
                  <a:schemeClr val="accent3">
                    <a:lumMod val="75000"/>
                  </a:schemeClr>
                </a:solidFill>
              </a:rPr>
              <a:t>VERBINDEND en VERSTERKEND </a:t>
            </a:r>
            <a:r>
              <a:rPr lang="fr-BE" altLang="nl-BE" sz="1800" b="1" dirty="0" err="1" smtClean="0">
                <a:solidFill>
                  <a:schemeClr val="accent3">
                    <a:lumMod val="75000"/>
                  </a:schemeClr>
                </a:solidFill>
              </a:rPr>
              <a:t>werken</a:t>
            </a:r>
            <a:r>
              <a:rPr lang="fr-BE" altLang="nl-BE" sz="1800" b="1" dirty="0" smtClean="0">
                <a:solidFill>
                  <a:schemeClr val="accent3">
                    <a:lumMod val="75000"/>
                  </a:schemeClr>
                </a:solidFill>
              </a:rPr>
              <a:t> in 	</a:t>
            </a:r>
            <a:r>
              <a:rPr lang="fr-BE" altLang="nl-BE" sz="1800" b="1" dirty="0" err="1" smtClean="0">
                <a:solidFill>
                  <a:schemeClr val="accent3">
                    <a:lumMod val="75000"/>
                  </a:schemeClr>
                </a:solidFill>
              </a:rPr>
              <a:t>dialoog</a:t>
            </a:r>
            <a:endParaRPr lang="fr-BE" altLang="nl-BE" sz="1800" b="1" dirty="0" smtClean="0">
              <a:solidFill>
                <a:schemeClr val="accent3">
                  <a:lumMod val="75000"/>
                </a:schemeClr>
              </a:solidFill>
            </a:endParaRPr>
          </a:p>
          <a:p>
            <a:pPr eaLnBrk="1" hangingPunct="1">
              <a:lnSpc>
                <a:spcPct val="90000"/>
              </a:lnSpc>
            </a:pPr>
            <a:endParaRPr lang="nl-NL" altLang="nl-BE" b="1" dirty="0" smtClean="0">
              <a:solidFill>
                <a:srgbClr val="7030A0"/>
              </a:solidFill>
            </a:endParaRPr>
          </a:p>
        </p:txBody>
      </p:sp>
      <p:pic>
        <p:nvPicPr>
          <p:cNvPr id="4100" name="Afbeelding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487" y="3288507"/>
            <a:ext cx="2982913" cy="18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Afbeelding 5" descr="BP handen_jpg_59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8775" y="3228975"/>
            <a:ext cx="3054350" cy="187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66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78605" y="619809"/>
            <a:ext cx="7808145" cy="647016"/>
          </a:xfrm>
        </p:spPr>
        <p:txBody>
          <a:bodyPr/>
          <a:lstStyle/>
          <a:p>
            <a:pPr eaLnBrk="1" hangingPunct="1">
              <a:spcBef>
                <a:spcPct val="90000"/>
              </a:spcBef>
            </a:pPr>
            <a:r>
              <a:rPr lang="en-US" altLang="nl-BE" sz="2000" b="1" dirty="0" err="1" smtClean="0">
                <a:solidFill>
                  <a:schemeClr val="accent3">
                    <a:lumMod val="75000"/>
                  </a:schemeClr>
                </a:solidFill>
              </a:rPr>
              <a:t>Krachtgerichte</a:t>
            </a:r>
            <a:r>
              <a:rPr lang="en-US" altLang="nl-BE" sz="2000" b="1" dirty="0" smtClean="0">
                <a:solidFill>
                  <a:schemeClr val="accent3">
                    <a:lumMod val="75000"/>
                  </a:schemeClr>
                </a:solidFill>
              </a:rPr>
              <a:t> </a:t>
            </a:r>
            <a:r>
              <a:rPr lang="en-US" altLang="nl-BE" sz="2000" b="1" dirty="0" err="1" smtClean="0">
                <a:solidFill>
                  <a:schemeClr val="accent3">
                    <a:lumMod val="75000"/>
                  </a:schemeClr>
                </a:solidFill>
              </a:rPr>
              <a:t>hulpverlening</a:t>
            </a:r>
            <a:r>
              <a:rPr lang="en-US" altLang="nl-BE" sz="2000" b="1" dirty="0" smtClean="0">
                <a:solidFill>
                  <a:schemeClr val="accent3">
                    <a:lumMod val="75000"/>
                  </a:schemeClr>
                </a:solidFill>
              </a:rPr>
              <a:t/>
            </a:r>
            <a:br>
              <a:rPr lang="en-US" altLang="nl-BE" sz="2000" b="1" dirty="0" smtClean="0">
                <a:solidFill>
                  <a:schemeClr val="accent3">
                    <a:lumMod val="75000"/>
                  </a:schemeClr>
                </a:solidFill>
              </a:rPr>
            </a:br>
            <a:r>
              <a:rPr lang="en-US" altLang="nl-BE" sz="2000" b="1" dirty="0" smtClean="0">
                <a:solidFill>
                  <a:schemeClr val="accent3">
                    <a:lumMod val="75000"/>
                  </a:schemeClr>
                </a:solidFill>
              </a:rPr>
              <a:t>				    			</a:t>
            </a:r>
            <a:r>
              <a:rPr lang="en-US" altLang="nl-BE" sz="2000" b="1" dirty="0" err="1" smtClean="0">
                <a:solidFill>
                  <a:schemeClr val="accent3">
                    <a:lumMod val="75000"/>
                  </a:schemeClr>
                </a:solidFill>
              </a:rPr>
              <a:t>werkt</a:t>
            </a:r>
            <a:r>
              <a:rPr lang="en-US" altLang="nl-BE" sz="2000" b="1" dirty="0" smtClean="0">
                <a:solidFill>
                  <a:schemeClr val="accent3">
                    <a:lumMod val="75000"/>
                  </a:schemeClr>
                </a:solidFill>
              </a:rPr>
              <a:t> </a:t>
            </a:r>
            <a:r>
              <a:rPr lang="en-US" altLang="nl-BE" sz="2000" b="1" dirty="0" err="1" smtClean="0">
                <a:solidFill>
                  <a:schemeClr val="accent3">
                    <a:lumMod val="75000"/>
                  </a:schemeClr>
                </a:solidFill>
              </a:rPr>
              <a:t>verbindend</a:t>
            </a:r>
            <a:r>
              <a:rPr lang="en-US" altLang="nl-BE" sz="2000" b="1" dirty="0" smtClean="0">
                <a:solidFill>
                  <a:schemeClr val="accent3">
                    <a:lumMod val="75000"/>
                  </a:schemeClr>
                </a:solidFill>
              </a:rPr>
              <a:t/>
            </a:r>
            <a:br>
              <a:rPr lang="en-US" altLang="nl-BE" sz="2000" b="1" dirty="0" smtClean="0">
                <a:solidFill>
                  <a:schemeClr val="accent3">
                    <a:lumMod val="75000"/>
                  </a:schemeClr>
                </a:solidFill>
              </a:rPr>
            </a:br>
            <a:r>
              <a:rPr lang="en-US" altLang="nl-BE" sz="1400" b="1" dirty="0" smtClean="0">
                <a:solidFill>
                  <a:schemeClr val="accent3">
                    <a:lumMod val="75000"/>
                  </a:schemeClr>
                </a:solidFill>
              </a:rPr>
              <a:t/>
            </a:r>
            <a:br>
              <a:rPr lang="en-US" altLang="nl-BE" sz="1400" b="1" dirty="0" smtClean="0">
                <a:solidFill>
                  <a:schemeClr val="accent3">
                    <a:lumMod val="75000"/>
                  </a:schemeClr>
                </a:solidFill>
              </a:rPr>
            </a:br>
            <a:r>
              <a:rPr lang="en-US" altLang="nl-BE" sz="1600" dirty="0" err="1" smtClean="0">
                <a:solidFill>
                  <a:schemeClr val="accent3">
                    <a:lumMod val="75000"/>
                  </a:schemeClr>
                </a:solidFill>
              </a:rPr>
              <a:t>veerkracht</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eigen</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drijfveren</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positieve</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ervaringen</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competenties</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krachten</a:t>
            </a:r>
            <a:r>
              <a:rPr lang="en-US" altLang="nl-BE" sz="1400" dirty="0" smtClean="0">
                <a:solidFill>
                  <a:schemeClr val="accent3">
                    <a:lumMod val="75000"/>
                  </a:schemeClr>
                </a:solidFill>
              </a:rPr>
              <a:t> </a:t>
            </a:r>
            <a:br>
              <a:rPr lang="en-US" altLang="nl-BE" sz="1400" dirty="0" smtClean="0">
                <a:solidFill>
                  <a:schemeClr val="accent3">
                    <a:lumMod val="75000"/>
                  </a:schemeClr>
                </a:solidFill>
              </a:rPr>
            </a:br>
            <a:r>
              <a:rPr lang="en-US" altLang="nl-BE" sz="1400" dirty="0" smtClean="0">
                <a:solidFill>
                  <a:schemeClr val="accent3">
                    <a:lumMod val="75000"/>
                  </a:schemeClr>
                </a:solidFill>
              </a:rPr>
              <a:t>					</a:t>
            </a:r>
            <a:r>
              <a:rPr lang="en-US" altLang="nl-BE" sz="1600" b="1" dirty="0" err="1" smtClean="0">
                <a:solidFill>
                  <a:schemeClr val="accent3">
                    <a:lumMod val="75000"/>
                  </a:schemeClr>
                </a:solidFill>
              </a:rPr>
              <a:t>versterking</a:t>
            </a:r>
            <a:r>
              <a:rPr lang="en-US" altLang="nl-BE" sz="1600" b="1" dirty="0" smtClean="0">
                <a:solidFill>
                  <a:schemeClr val="accent3">
                    <a:lumMod val="75000"/>
                  </a:schemeClr>
                </a:solidFill>
              </a:rPr>
              <a:t> van </a:t>
            </a:r>
            <a:r>
              <a:rPr lang="en-US" altLang="nl-BE" sz="1600" b="1" dirty="0" err="1" smtClean="0">
                <a:solidFill>
                  <a:schemeClr val="accent3">
                    <a:lumMod val="75000"/>
                  </a:schemeClr>
                </a:solidFill>
              </a:rPr>
              <a:t>zelfbeeld</a:t>
            </a:r>
            <a:r>
              <a:rPr lang="en-US" altLang="nl-BE" sz="2000" dirty="0" smtClean="0">
                <a:solidFill>
                  <a:schemeClr val="accent3">
                    <a:lumMod val="75000"/>
                  </a:schemeClr>
                </a:solidFill>
              </a:rPr>
              <a:t/>
            </a:r>
            <a:br>
              <a:rPr lang="en-US" altLang="nl-BE" sz="2000" dirty="0" smtClean="0">
                <a:solidFill>
                  <a:schemeClr val="accent3">
                    <a:lumMod val="75000"/>
                  </a:schemeClr>
                </a:solidFill>
              </a:rPr>
            </a:br>
            <a:r>
              <a:rPr lang="en-US" altLang="nl-BE" sz="2800" dirty="0" smtClean="0">
                <a:solidFill>
                  <a:schemeClr val="accent3">
                    <a:lumMod val="75000"/>
                  </a:schemeClr>
                </a:solidFill>
              </a:rPr>
              <a:t/>
            </a:r>
            <a:br>
              <a:rPr lang="en-US" altLang="nl-BE" sz="2800" dirty="0" smtClean="0">
                <a:solidFill>
                  <a:schemeClr val="accent3">
                    <a:lumMod val="75000"/>
                  </a:schemeClr>
                </a:solidFill>
              </a:rPr>
            </a:br>
            <a:r>
              <a:rPr lang="en-US" altLang="nl-BE" sz="2800" dirty="0" smtClean="0">
                <a:solidFill>
                  <a:schemeClr val="accent3">
                    <a:lumMod val="75000"/>
                  </a:schemeClr>
                </a:solidFill>
              </a:rPr>
              <a:t/>
            </a:r>
            <a:br>
              <a:rPr lang="en-US" altLang="nl-BE" sz="2800" dirty="0" smtClean="0">
                <a:solidFill>
                  <a:schemeClr val="accent3">
                    <a:lumMod val="75000"/>
                  </a:schemeClr>
                </a:solidFill>
              </a:rPr>
            </a:br>
            <a:r>
              <a:rPr lang="en-US" altLang="nl-BE" sz="2800" dirty="0" smtClean="0">
                <a:solidFill>
                  <a:schemeClr val="accent3">
                    <a:lumMod val="75000"/>
                  </a:schemeClr>
                </a:solidFill>
              </a:rPr>
              <a:t/>
            </a:r>
            <a:br>
              <a:rPr lang="en-US" altLang="nl-BE" sz="2800" dirty="0" smtClean="0">
                <a:solidFill>
                  <a:schemeClr val="accent3">
                    <a:lumMod val="75000"/>
                  </a:schemeClr>
                </a:solidFill>
              </a:rPr>
            </a:br>
            <a:r>
              <a:rPr lang="en-US" altLang="nl-BE" sz="1600" dirty="0" err="1" smtClean="0">
                <a:solidFill>
                  <a:schemeClr val="accent3">
                    <a:lumMod val="75000"/>
                  </a:schemeClr>
                </a:solidFill>
              </a:rPr>
              <a:t>vertrouwen</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samen</a:t>
            </a:r>
            <a:r>
              <a:rPr lang="en-US" altLang="nl-BE" sz="1600" dirty="0" smtClean="0">
                <a:solidFill>
                  <a:schemeClr val="accent3">
                    <a:lumMod val="75000"/>
                  </a:schemeClr>
                </a:solidFill>
              </a:rPr>
              <a:t> op </a:t>
            </a:r>
            <a:r>
              <a:rPr lang="en-US" altLang="nl-BE" sz="1600" dirty="0" err="1" smtClean="0">
                <a:solidFill>
                  <a:schemeClr val="accent3">
                    <a:lumMod val="75000"/>
                  </a:schemeClr>
                </a:solidFill>
              </a:rPr>
              <a:t>weg</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erkenning</a:t>
            </a:r>
            <a:r>
              <a:rPr lang="en-US" altLang="nl-BE" sz="1600" dirty="0" smtClean="0">
                <a:solidFill>
                  <a:schemeClr val="accent3">
                    <a:lumMod val="75000"/>
                  </a:schemeClr>
                </a:solidFill>
              </a:rPr>
              <a:t> en respect</a:t>
            </a:r>
            <a:r>
              <a:rPr lang="en-US" altLang="nl-BE" dirty="0" smtClean="0">
                <a:solidFill>
                  <a:schemeClr val="accent3">
                    <a:lumMod val="75000"/>
                  </a:schemeClr>
                </a:solidFill>
              </a:rPr>
              <a:t> </a:t>
            </a:r>
            <a:br>
              <a:rPr lang="en-US" altLang="nl-BE" dirty="0" smtClean="0">
                <a:solidFill>
                  <a:schemeClr val="accent3">
                    <a:lumMod val="75000"/>
                  </a:schemeClr>
                </a:solidFill>
              </a:rPr>
            </a:br>
            <a:r>
              <a:rPr lang="en-US" altLang="nl-BE" sz="1600" dirty="0" err="1" smtClean="0">
                <a:solidFill>
                  <a:schemeClr val="accent3">
                    <a:lumMod val="75000"/>
                  </a:schemeClr>
                </a:solidFill>
              </a:rPr>
              <a:t>betekenis</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verantwoordelijkheid</a:t>
            </a:r>
            <a:r>
              <a:rPr lang="en-US" altLang="nl-BE" sz="1600" dirty="0" smtClean="0">
                <a:solidFill>
                  <a:schemeClr val="accent3">
                    <a:lumMod val="75000"/>
                  </a:schemeClr>
                </a:solidFill>
              </a:rPr>
              <a:t>        				</a:t>
            </a:r>
            <a:r>
              <a:rPr lang="en-US" altLang="nl-BE" sz="1600" dirty="0" err="1" smtClean="0">
                <a:solidFill>
                  <a:schemeClr val="accent3">
                    <a:lumMod val="75000"/>
                  </a:schemeClr>
                </a:solidFill>
              </a:rPr>
              <a:t>greep</a:t>
            </a:r>
            <a:r>
              <a:rPr lang="en-US" altLang="nl-BE" dirty="0" smtClean="0">
                <a:solidFill>
                  <a:schemeClr val="accent3">
                    <a:lumMod val="75000"/>
                  </a:schemeClr>
                </a:solidFill>
              </a:rPr>
              <a:t> </a:t>
            </a:r>
            <a:r>
              <a:rPr lang="en-US" altLang="nl-BE" sz="2000" dirty="0" smtClean="0">
                <a:solidFill>
                  <a:schemeClr val="accent3">
                    <a:lumMod val="75000"/>
                  </a:schemeClr>
                </a:solidFill>
              </a:rPr>
              <a:t/>
            </a:r>
            <a:br>
              <a:rPr lang="en-US" altLang="nl-BE" sz="2000" dirty="0" smtClean="0">
                <a:solidFill>
                  <a:schemeClr val="accent3">
                    <a:lumMod val="75000"/>
                  </a:schemeClr>
                </a:solidFill>
              </a:rPr>
            </a:br>
            <a:r>
              <a:rPr lang="en-US" altLang="nl-BE" sz="1400" dirty="0" smtClean="0">
                <a:solidFill>
                  <a:schemeClr val="accent3">
                    <a:lumMod val="75000"/>
                  </a:schemeClr>
                </a:solidFill>
              </a:rPr>
              <a:t/>
            </a:r>
            <a:br>
              <a:rPr lang="en-US" altLang="nl-BE" sz="1400" dirty="0" smtClean="0">
                <a:solidFill>
                  <a:schemeClr val="accent3">
                    <a:lumMod val="75000"/>
                  </a:schemeClr>
                </a:solidFill>
              </a:rPr>
            </a:br>
            <a:r>
              <a:rPr lang="en-US" altLang="nl-BE" sz="1400" dirty="0" smtClean="0">
                <a:solidFill>
                  <a:schemeClr val="accent3">
                    <a:lumMod val="75000"/>
                  </a:schemeClr>
                </a:solidFill>
              </a:rPr>
              <a:t>									     </a:t>
            </a:r>
            <a:r>
              <a:rPr lang="en-US" altLang="nl-BE" sz="2000" b="1" dirty="0" err="1" smtClean="0">
                <a:solidFill>
                  <a:schemeClr val="accent3">
                    <a:lumMod val="75000"/>
                  </a:schemeClr>
                </a:solidFill>
              </a:rPr>
              <a:t>Verbindend</a:t>
            </a:r>
            <a:r>
              <a:rPr lang="en-US" altLang="nl-BE" sz="2000" b="1" dirty="0" smtClean="0">
                <a:solidFill>
                  <a:schemeClr val="accent3">
                    <a:lumMod val="75000"/>
                  </a:schemeClr>
                </a:solidFill>
              </a:rPr>
              <a:t> </a:t>
            </a:r>
            <a:r>
              <a:rPr lang="en-US" altLang="nl-BE" sz="2000" b="1" dirty="0" err="1" smtClean="0">
                <a:solidFill>
                  <a:schemeClr val="accent3">
                    <a:lumMod val="75000"/>
                  </a:schemeClr>
                </a:solidFill>
              </a:rPr>
              <a:t>werken</a:t>
            </a:r>
            <a:r>
              <a:rPr lang="en-US" altLang="nl-BE" sz="2000" b="1" dirty="0" smtClean="0">
                <a:solidFill>
                  <a:schemeClr val="accent3">
                    <a:lumMod val="75000"/>
                  </a:schemeClr>
                </a:solidFill>
              </a:rPr>
              <a:t> is </a:t>
            </a:r>
            <a:br>
              <a:rPr lang="en-US" altLang="nl-BE" sz="2000" b="1" dirty="0" smtClean="0">
                <a:solidFill>
                  <a:schemeClr val="accent3">
                    <a:lumMod val="75000"/>
                  </a:schemeClr>
                </a:solidFill>
              </a:rPr>
            </a:br>
            <a:r>
              <a:rPr lang="en-US" altLang="nl-BE" sz="2000" b="1" dirty="0" smtClean="0">
                <a:solidFill>
                  <a:schemeClr val="accent3">
                    <a:lumMod val="75000"/>
                  </a:schemeClr>
                </a:solidFill>
              </a:rPr>
              <a:t>					</a:t>
            </a:r>
            <a:r>
              <a:rPr lang="en-US" altLang="nl-BE" sz="2000" b="1" dirty="0" err="1" smtClean="0">
                <a:solidFill>
                  <a:schemeClr val="accent3">
                    <a:lumMod val="75000"/>
                  </a:schemeClr>
                </a:solidFill>
              </a:rPr>
              <a:t>versterkend</a:t>
            </a:r>
            <a:r>
              <a:rPr lang="en-US" altLang="nl-BE" sz="2000" b="1" dirty="0" smtClean="0">
                <a:solidFill>
                  <a:schemeClr val="accent3">
                    <a:lumMod val="75000"/>
                  </a:schemeClr>
                </a:solidFill>
              </a:rPr>
              <a:t> en </a:t>
            </a:r>
            <a:r>
              <a:rPr lang="en-US" altLang="nl-BE" sz="2000" b="1" dirty="0" err="1" smtClean="0">
                <a:solidFill>
                  <a:schemeClr val="accent3">
                    <a:lumMod val="75000"/>
                  </a:schemeClr>
                </a:solidFill>
              </a:rPr>
              <a:t>autonomieverhogend</a:t>
            </a:r>
            <a:endParaRPr lang="en-US" altLang="nl-BE" sz="2800" dirty="0" smtClean="0">
              <a:solidFill>
                <a:schemeClr val="accent3">
                  <a:lumMod val="75000"/>
                </a:schemeClr>
              </a:solidFill>
            </a:endParaRPr>
          </a:p>
        </p:txBody>
      </p:sp>
      <p:pic>
        <p:nvPicPr>
          <p:cNvPr id="11267" name="Picture 4" descr="logoBIND-KRACHTq"/>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2521526" y="2509455"/>
            <a:ext cx="2858734" cy="681419"/>
          </a:xfrm>
          <a:noFill/>
        </p:spPr>
      </p:pic>
    </p:spTree>
    <p:extLst>
      <p:ext uri="{BB962C8B-B14F-4D97-AF65-F5344CB8AC3E}">
        <p14:creationId xmlns:p14="http://schemas.microsoft.com/office/powerpoint/2010/main" val="4173108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8605" y="619809"/>
            <a:ext cx="8534766" cy="857250"/>
          </a:xfrm>
        </p:spPr>
        <p:txBody>
          <a:bodyPr/>
          <a:lstStyle/>
          <a:p>
            <a:pPr eaLnBrk="1" hangingPunct="1"/>
            <a:r>
              <a:rPr lang="nl-BE" altLang="nl-BE" b="1" dirty="0" smtClean="0">
                <a:solidFill>
                  <a:schemeClr val="accent3">
                    <a:lumMod val="75000"/>
                  </a:schemeClr>
                </a:solidFill>
              </a:rPr>
              <a:t>Bouwstenen voor krachtgericht en </a:t>
            </a:r>
            <a:r>
              <a:rPr lang="nl-BE" altLang="nl-BE" dirty="0" smtClean="0">
                <a:solidFill>
                  <a:schemeClr val="accent3">
                    <a:lumMod val="75000"/>
                  </a:schemeClr>
                </a:solidFill>
              </a:rPr>
              <a:t>netwerkversterkend </a:t>
            </a:r>
            <a:r>
              <a:rPr lang="nl-BE" altLang="nl-BE" b="1" dirty="0" smtClean="0">
                <a:solidFill>
                  <a:schemeClr val="accent3">
                    <a:lumMod val="75000"/>
                  </a:schemeClr>
                </a:solidFill>
              </a:rPr>
              <a:t>werken</a:t>
            </a:r>
            <a:endParaRPr lang="nl-NL" altLang="nl-BE" b="1" dirty="0" smtClean="0">
              <a:solidFill>
                <a:schemeClr val="accent3">
                  <a:lumMod val="75000"/>
                </a:schemeClr>
              </a:solidFill>
            </a:endParaRPr>
          </a:p>
        </p:txBody>
      </p:sp>
      <p:sp>
        <p:nvSpPr>
          <p:cNvPr id="9219" name="Rectangle 3"/>
          <p:cNvSpPr>
            <a:spLocks noGrp="1" noChangeArrowheads="1"/>
          </p:cNvSpPr>
          <p:nvPr>
            <p:ph idx="1"/>
          </p:nvPr>
        </p:nvSpPr>
        <p:spPr>
          <a:xfrm>
            <a:off x="500010" y="1282961"/>
            <a:ext cx="7790504" cy="3045226"/>
          </a:xfrm>
        </p:spPr>
        <p:txBody>
          <a:bodyPr/>
          <a:lstStyle/>
          <a:p>
            <a:pPr marL="533400" indent="-533400" eaLnBrk="1" hangingPunct="1">
              <a:buFontTx/>
              <a:buAutoNum type="arabicPeriod"/>
            </a:pPr>
            <a:r>
              <a:rPr lang="nl-BE" altLang="nl-BE" sz="1600" b="1" dirty="0" smtClean="0">
                <a:solidFill>
                  <a:schemeClr val="accent3">
                    <a:lumMod val="75000"/>
                  </a:schemeClr>
                </a:solidFill>
              </a:rPr>
              <a:t>Bewust werken vanuit een visie</a:t>
            </a:r>
          </a:p>
          <a:p>
            <a:pPr marL="533400" indent="-533400" eaLnBrk="1" hangingPunct="1">
              <a:buFontTx/>
              <a:buAutoNum type="arabicPeriod"/>
            </a:pPr>
            <a:r>
              <a:rPr lang="nl-BE" altLang="nl-BE" sz="1600" b="1" dirty="0" smtClean="0">
                <a:solidFill>
                  <a:schemeClr val="accent3">
                    <a:lumMod val="75000"/>
                  </a:schemeClr>
                </a:solidFill>
              </a:rPr>
              <a:t>Aandacht voor de leef- en ervaringswereld van mensen in armoede</a:t>
            </a:r>
          </a:p>
          <a:p>
            <a:pPr marL="533400" indent="-533400" eaLnBrk="1" hangingPunct="1">
              <a:buFontTx/>
              <a:buAutoNum type="arabicPeriod"/>
            </a:pPr>
            <a:r>
              <a:rPr lang="nl-BE" altLang="nl-BE" sz="1600" dirty="0" smtClean="0">
                <a:solidFill>
                  <a:schemeClr val="accent3">
                    <a:lumMod val="75000"/>
                  </a:schemeClr>
                </a:solidFill>
              </a:rPr>
              <a:t>Evenwichtig omgaan met spanningsvelden en rolpatronen</a:t>
            </a:r>
          </a:p>
          <a:p>
            <a:pPr marL="533400" indent="-533400" eaLnBrk="1" hangingPunct="1">
              <a:buFontTx/>
              <a:buAutoNum type="arabicPeriod"/>
            </a:pPr>
            <a:r>
              <a:rPr lang="nl-BE" altLang="nl-BE" sz="1600" b="1" dirty="0" smtClean="0">
                <a:solidFill>
                  <a:schemeClr val="accent3">
                    <a:lumMod val="75000"/>
                  </a:schemeClr>
                </a:solidFill>
              </a:rPr>
              <a:t>De krachtgerichte basishouding </a:t>
            </a:r>
          </a:p>
          <a:p>
            <a:pPr marL="533400" indent="-533400" eaLnBrk="1" hangingPunct="1">
              <a:buFontTx/>
              <a:buAutoNum type="arabicPeriod"/>
            </a:pPr>
            <a:r>
              <a:rPr lang="nl-BE" altLang="nl-BE" sz="1600" dirty="0" smtClean="0">
                <a:solidFill>
                  <a:schemeClr val="accent3">
                    <a:lumMod val="75000"/>
                  </a:schemeClr>
                </a:solidFill>
              </a:rPr>
              <a:t>Versterkend en verbindend werken vanuit het empowermentparadigma</a:t>
            </a:r>
            <a:r>
              <a:rPr lang="nl-BE" altLang="nl-BE" dirty="0" smtClean="0">
                <a:solidFill>
                  <a:schemeClr val="accent3">
                    <a:lumMod val="75000"/>
                  </a:schemeClr>
                </a:solidFill>
              </a:rPr>
              <a:t> </a:t>
            </a:r>
            <a:endParaRPr lang="nl-NL" altLang="nl-BE" dirty="0" smtClean="0">
              <a:solidFill>
                <a:schemeClr val="accent3">
                  <a:lumMod val="75000"/>
                </a:schemeClr>
              </a:solidFill>
            </a:endParaRPr>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82886">
            <a:off x="7328945" y="2485484"/>
            <a:ext cx="1842589" cy="2604038"/>
          </a:xfrm>
          <a:prstGeom prst="rect">
            <a:avLst/>
          </a:prstGeom>
          <a:ln>
            <a:noFill/>
          </a:ln>
          <a:effectLst>
            <a:softEdge rad="112500"/>
          </a:effectLst>
        </p:spPr>
      </p:pic>
    </p:spTree>
    <p:extLst>
      <p:ext uri="{BB962C8B-B14F-4D97-AF65-F5344CB8AC3E}">
        <p14:creationId xmlns:p14="http://schemas.microsoft.com/office/powerpoint/2010/main" val="27057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l-BE" altLang="nl-BE" sz="2000" b="1" dirty="0" smtClean="0">
                <a:solidFill>
                  <a:schemeClr val="accent3">
                    <a:lumMod val="75000"/>
                  </a:schemeClr>
                </a:solidFill>
              </a:rPr>
              <a:t>De Bind-Kracht visie op armoede</a:t>
            </a:r>
            <a:endParaRPr lang="nl-NL" altLang="nl-BE" sz="2000" b="1" dirty="0" smtClean="0">
              <a:solidFill>
                <a:schemeClr val="accent3">
                  <a:lumMod val="75000"/>
                </a:schemeClr>
              </a:solidFill>
            </a:endParaRPr>
          </a:p>
        </p:txBody>
      </p:sp>
      <p:sp>
        <p:nvSpPr>
          <p:cNvPr id="12291" name="Rectangle 3"/>
          <p:cNvSpPr>
            <a:spLocks noGrp="1" noChangeArrowheads="1"/>
          </p:cNvSpPr>
          <p:nvPr>
            <p:ph idx="1"/>
          </p:nvPr>
        </p:nvSpPr>
        <p:spPr>
          <a:xfrm>
            <a:off x="500010" y="1207836"/>
            <a:ext cx="7790504" cy="2395336"/>
          </a:xfrm>
        </p:spPr>
        <p:txBody>
          <a:bodyPr/>
          <a:lstStyle/>
          <a:p>
            <a:pPr eaLnBrk="1" hangingPunct="1"/>
            <a:r>
              <a:rPr lang="nl-BE" altLang="nl-BE" sz="1600" b="1" dirty="0" smtClean="0">
                <a:solidFill>
                  <a:schemeClr val="accent3">
                    <a:lumMod val="75000"/>
                  </a:schemeClr>
                </a:solidFill>
              </a:rPr>
              <a:t>Maatschappelijke kwetsbaarheid</a:t>
            </a:r>
            <a:r>
              <a:rPr lang="nl-BE" altLang="nl-BE" sz="1600" dirty="0" smtClean="0">
                <a:solidFill>
                  <a:schemeClr val="accent3">
                    <a:lumMod val="75000"/>
                  </a:schemeClr>
                </a:solidFill>
              </a:rPr>
              <a:t> als verklaringsmodel</a:t>
            </a:r>
          </a:p>
          <a:p>
            <a:pPr eaLnBrk="1" hangingPunct="1"/>
            <a:r>
              <a:rPr lang="nl-BE" altLang="nl-BE" sz="1600" b="1" dirty="0" smtClean="0">
                <a:solidFill>
                  <a:schemeClr val="accent3">
                    <a:lumMod val="75000"/>
                  </a:schemeClr>
                </a:solidFill>
              </a:rPr>
              <a:t>Gelaagd kijken</a:t>
            </a:r>
            <a:r>
              <a:rPr lang="nl-BE" altLang="nl-BE" sz="1600" dirty="0" smtClean="0">
                <a:solidFill>
                  <a:schemeClr val="accent3">
                    <a:lumMod val="75000"/>
                  </a:schemeClr>
                </a:solidFill>
              </a:rPr>
              <a:t> naar armoede</a:t>
            </a:r>
          </a:p>
          <a:p>
            <a:pPr eaLnBrk="1" hangingPunct="1"/>
            <a:r>
              <a:rPr lang="nl-BE" altLang="nl-BE" sz="1600" dirty="0" smtClean="0">
                <a:solidFill>
                  <a:schemeClr val="accent3">
                    <a:lumMod val="75000"/>
                  </a:schemeClr>
                </a:solidFill>
              </a:rPr>
              <a:t>Aandacht voor het </a:t>
            </a:r>
            <a:r>
              <a:rPr lang="nl-BE" altLang="nl-BE" sz="1600" b="1" dirty="0" smtClean="0">
                <a:solidFill>
                  <a:schemeClr val="accent3">
                    <a:lumMod val="75000"/>
                  </a:schemeClr>
                </a:solidFill>
              </a:rPr>
              <a:t>leefwereldperspectief</a:t>
            </a:r>
          </a:p>
          <a:p>
            <a:pPr eaLnBrk="1" hangingPunct="1"/>
            <a:r>
              <a:rPr lang="nl-BE" altLang="nl-BE" sz="1600" dirty="0" smtClean="0">
                <a:solidFill>
                  <a:schemeClr val="accent3">
                    <a:lumMod val="75000"/>
                  </a:schemeClr>
                </a:solidFill>
              </a:rPr>
              <a:t>De schuldvraag voorbij</a:t>
            </a:r>
          </a:p>
          <a:p>
            <a:pPr eaLnBrk="1" hangingPunct="1"/>
            <a:r>
              <a:rPr lang="nl-BE" altLang="nl-BE" sz="1600" dirty="0" smtClean="0">
                <a:solidFill>
                  <a:schemeClr val="accent3">
                    <a:lumMod val="75000"/>
                  </a:schemeClr>
                </a:solidFill>
              </a:rPr>
              <a:t>Het </a:t>
            </a:r>
            <a:r>
              <a:rPr lang="nl-BE" altLang="nl-BE" sz="1600" b="1" dirty="0" smtClean="0">
                <a:solidFill>
                  <a:schemeClr val="accent3">
                    <a:lumMod val="75000"/>
                  </a:schemeClr>
                </a:solidFill>
              </a:rPr>
              <a:t>krachtenperspectief </a:t>
            </a:r>
            <a:r>
              <a:rPr lang="nl-BE" altLang="nl-BE" sz="1600" dirty="0" smtClean="0">
                <a:solidFill>
                  <a:schemeClr val="accent3">
                    <a:lumMod val="75000"/>
                  </a:schemeClr>
                </a:solidFill>
              </a:rPr>
              <a:t>centraal</a:t>
            </a:r>
          </a:p>
          <a:p>
            <a:pPr eaLnBrk="1" hangingPunct="1"/>
            <a:r>
              <a:rPr lang="nl-BE" altLang="nl-BE" sz="1600" dirty="0" smtClean="0">
                <a:solidFill>
                  <a:schemeClr val="accent3">
                    <a:lumMod val="75000"/>
                  </a:schemeClr>
                </a:solidFill>
              </a:rPr>
              <a:t>Aandacht voor </a:t>
            </a:r>
            <a:r>
              <a:rPr lang="nl-BE" altLang="nl-BE" sz="1600" b="1" dirty="0" smtClean="0">
                <a:solidFill>
                  <a:schemeClr val="accent3">
                    <a:lumMod val="75000"/>
                  </a:schemeClr>
                </a:solidFill>
              </a:rPr>
              <a:t>heterogeniteit </a:t>
            </a:r>
          </a:p>
          <a:p>
            <a:pPr eaLnBrk="1" hangingPunct="1"/>
            <a:endParaRPr lang="nl-NL" altLang="nl-BE" b="1" dirty="0" smtClean="0"/>
          </a:p>
        </p:txBody>
      </p:sp>
      <p:pic>
        <p:nvPicPr>
          <p:cNvPr id="4" name="Tijdelijke aanduiding voor inhoud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172856">
            <a:off x="6483255" y="1325119"/>
            <a:ext cx="2076673" cy="2957223"/>
          </a:xfrm>
          <a:prstGeom prst="rect">
            <a:avLst/>
          </a:prstGeom>
          <a:ln>
            <a:noFill/>
          </a:ln>
          <a:effectLst>
            <a:softEdge rad="112500"/>
          </a:effectLst>
        </p:spPr>
      </p:pic>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57449">
            <a:off x="4488825" y="2608311"/>
            <a:ext cx="1858405" cy="2623811"/>
          </a:xfrm>
          <a:prstGeom prst="rect">
            <a:avLst/>
          </a:prstGeom>
          <a:ln>
            <a:noFill/>
          </a:ln>
          <a:effectLst>
            <a:softEdge rad="112500"/>
          </a:effectLst>
        </p:spPr>
      </p:pic>
    </p:spTree>
    <p:extLst>
      <p:ext uri="{BB962C8B-B14F-4D97-AF65-F5344CB8AC3E}">
        <p14:creationId xmlns:p14="http://schemas.microsoft.com/office/powerpoint/2010/main" val="2355425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2"/>
          <p:cNvSpPr>
            <a:spLocks noChangeArrowheads="1"/>
          </p:cNvSpPr>
          <p:nvPr/>
        </p:nvSpPr>
        <p:spPr bwMode="auto">
          <a:xfrm>
            <a:off x="1143000" y="1371600"/>
            <a:ext cx="2209800" cy="80010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3200" dirty="0">
                <a:solidFill>
                  <a:schemeClr val="accent3">
                    <a:lumMod val="75000"/>
                  </a:schemeClr>
                </a:solidFill>
                <a:latin typeface="+mn-lt"/>
              </a:rPr>
              <a:t>gezin</a:t>
            </a:r>
            <a:endParaRPr lang="nl-NL" sz="3200" dirty="0">
              <a:solidFill>
                <a:schemeClr val="accent3">
                  <a:lumMod val="75000"/>
                </a:schemeClr>
              </a:solidFill>
              <a:latin typeface="+mn-lt"/>
            </a:endParaRPr>
          </a:p>
        </p:txBody>
      </p:sp>
      <p:sp>
        <p:nvSpPr>
          <p:cNvPr id="64515" name="Oval 3"/>
          <p:cNvSpPr>
            <a:spLocks noChangeArrowheads="1"/>
          </p:cNvSpPr>
          <p:nvPr/>
        </p:nvSpPr>
        <p:spPr bwMode="auto">
          <a:xfrm>
            <a:off x="34926" y="2286000"/>
            <a:ext cx="2619375" cy="80010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Arbeid en </a:t>
            </a:r>
          </a:p>
          <a:p>
            <a:pPr algn="ctr">
              <a:defRPr/>
            </a:pPr>
            <a:r>
              <a:rPr lang="nl-BE" sz="2000" dirty="0">
                <a:solidFill>
                  <a:schemeClr val="accent3">
                    <a:lumMod val="75000"/>
                  </a:schemeClr>
                </a:solidFill>
                <a:latin typeface="+mj-lt"/>
              </a:rPr>
              <a:t>tewerkstelling</a:t>
            </a:r>
            <a:endParaRPr lang="nl-NL" sz="2000" dirty="0">
              <a:solidFill>
                <a:schemeClr val="accent3">
                  <a:lumMod val="75000"/>
                </a:schemeClr>
              </a:solidFill>
              <a:latin typeface="+mj-lt"/>
            </a:endParaRPr>
          </a:p>
        </p:txBody>
      </p:sp>
      <p:sp>
        <p:nvSpPr>
          <p:cNvPr id="64516" name="Oval 4"/>
          <p:cNvSpPr>
            <a:spLocks noChangeArrowheads="1"/>
          </p:cNvSpPr>
          <p:nvPr/>
        </p:nvSpPr>
        <p:spPr bwMode="auto">
          <a:xfrm>
            <a:off x="914400" y="3257550"/>
            <a:ext cx="25908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Sociale contacten</a:t>
            </a:r>
            <a:endParaRPr lang="nl-NL" sz="2000" dirty="0">
              <a:solidFill>
                <a:schemeClr val="accent3">
                  <a:lumMod val="75000"/>
                </a:schemeClr>
              </a:solidFill>
              <a:latin typeface="+mj-lt"/>
            </a:endParaRPr>
          </a:p>
        </p:txBody>
      </p:sp>
      <p:sp>
        <p:nvSpPr>
          <p:cNvPr id="64517" name="Oval 5"/>
          <p:cNvSpPr>
            <a:spLocks noChangeArrowheads="1"/>
          </p:cNvSpPr>
          <p:nvPr/>
        </p:nvSpPr>
        <p:spPr bwMode="auto">
          <a:xfrm>
            <a:off x="2667000" y="4000500"/>
            <a:ext cx="19812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Justitie</a:t>
            </a:r>
            <a:endParaRPr lang="nl-NL" sz="2000" dirty="0">
              <a:solidFill>
                <a:schemeClr val="accent3">
                  <a:lumMod val="75000"/>
                </a:schemeClr>
              </a:solidFill>
              <a:latin typeface="+mj-lt"/>
            </a:endParaRPr>
          </a:p>
        </p:txBody>
      </p:sp>
      <p:sp>
        <p:nvSpPr>
          <p:cNvPr id="64518" name="Oval 6"/>
          <p:cNvSpPr>
            <a:spLocks noChangeArrowheads="1"/>
          </p:cNvSpPr>
          <p:nvPr/>
        </p:nvSpPr>
        <p:spPr bwMode="auto">
          <a:xfrm>
            <a:off x="4800600" y="4000500"/>
            <a:ext cx="20574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Welzijn</a:t>
            </a:r>
            <a:endParaRPr lang="nl-NL" sz="2000" dirty="0">
              <a:solidFill>
                <a:schemeClr val="accent3">
                  <a:lumMod val="75000"/>
                </a:schemeClr>
              </a:solidFill>
              <a:latin typeface="+mj-lt"/>
            </a:endParaRPr>
          </a:p>
        </p:txBody>
      </p:sp>
      <p:sp>
        <p:nvSpPr>
          <p:cNvPr id="64519" name="Oval 7"/>
          <p:cNvSpPr>
            <a:spLocks noChangeArrowheads="1"/>
          </p:cNvSpPr>
          <p:nvPr/>
        </p:nvSpPr>
        <p:spPr bwMode="auto">
          <a:xfrm>
            <a:off x="6516688" y="3257550"/>
            <a:ext cx="22860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Inkomen en </a:t>
            </a:r>
          </a:p>
          <a:p>
            <a:pPr algn="ctr">
              <a:defRPr/>
            </a:pPr>
            <a:r>
              <a:rPr lang="nl-BE" sz="2000" dirty="0">
                <a:solidFill>
                  <a:schemeClr val="accent3">
                    <a:lumMod val="75000"/>
                  </a:schemeClr>
                </a:solidFill>
                <a:latin typeface="+mj-lt"/>
              </a:rPr>
              <a:t>schulden</a:t>
            </a:r>
            <a:endParaRPr lang="nl-NL" sz="2000" dirty="0">
              <a:solidFill>
                <a:schemeClr val="accent3">
                  <a:lumMod val="75000"/>
                </a:schemeClr>
              </a:solidFill>
              <a:latin typeface="+mj-lt"/>
            </a:endParaRPr>
          </a:p>
        </p:txBody>
      </p:sp>
      <p:sp>
        <p:nvSpPr>
          <p:cNvPr id="64520" name="Oval 8"/>
          <p:cNvSpPr>
            <a:spLocks noChangeArrowheads="1"/>
          </p:cNvSpPr>
          <p:nvPr/>
        </p:nvSpPr>
        <p:spPr bwMode="auto">
          <a:xfrm>
            <a:off x="6477000" y="1485900"/>
            <a:ext cx="19812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latin typeface="+mn-lt"/>
              </a:rPr>
              <a:t>Huisvesting</a:t>
            </a:r>
            <a:endParaRPr lang="nl-NL" sz="2000" dirty="0">
              <a:latin typeface="+mn-lt"/>
            </a:endParaRPr>
          </a:p>
        </p:txBody>
      </p:sp>
      <p:sp>
        <p:nvSpPr>
          <p:cNvPr id="64521" name="Oval 9"/>
          <p:cNvSpPr>
            <a:spLocks noChangeArrowheads="1"/>
          </p:cNvSpPr>
          <p:nvPr/>
        </p:nvSpPr>
        <p:spPr bwMode="auto">
          <a:xfrm>
            <a:off x="7086600" y="2343150"/>
            <a:ext cx="16764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Gezondheid</a:t>
            </a:r>
            <a:endParaRPr lang="nl-NL" sz="2000" dirty="0">
              <a:solidFill>
                <a:schemeClr val="accent3">
                  <a:lumMod val="75000"/>
                </a:schemeClr>
              </a:solidFill>
              <a:latin typeface="+mj-lt"/>
            </a:endParaRPr>
          </a:p>
        </p:txBody>
      </p:sp>
      <p:sp>
        <p:nvSpPr>
          <p:cNvPr id="64522" name="Oval 10"/>
          <p:cNvSpPr>
            <a:spLocks noChangeArrowheads="1"/>
          </p:cNvSpPr>
          <p:nvPr/>
        </p:nvSpPr>
        <p:spPr bwMode="auto">
          <a:xfrm>
            <a:off x="2743200" y="742950"/>
            <a:ext cx="16764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Onderwijs</a:t>
            </a:r>
            <a:endParaRPr lang="nl-NL" sz="2000" dirty="0">
              <a:solidFill>
                <a:schemeClr val="accent3">
                  <a:lumMod val="75000"/>
                </a:schemeClr>
              </a:solidFill>
              <a:latin typeface="+mj-lt"/>
            </a:endParaRPr>
          </a:p>
        </p:txBody>
      </p:sp>
      <p:sp>
        <p:nvSpPr>
          <p:cNvPr id="64523" name="Oval 11"/>
          <p:cNvSpPr>
            <a:spLocks noChangeArrowheads="1"/>
          </p:cNvSpPr>
          <p:nvPr/>
        </p:nvSpPr>
        <p:spPr bwMode="auto">
          <a:xfrm>
            <a:off x="4800600" y="742950"/>
            <a:ext cx="1676400" cy="628650"/>
          </a:xfrm>
          <a:prstGeom prst="ellipse">
            <a:avLst/>
          </a:prstGeom>
          <a:solidFill>
            <a:schemeClr val="accent3">
              <a:lumMod val="40000"/>
              <a:lumOff val="60000"/>
            </a:schemeClr>
          </a:solidFill>
          <a:ln w="9525">
            <a:solidFill>
              <a:schemeClr val="tx1"/>
            </a:solidFill>
            <a:round/>
            <a:headEnd/>
            <a:tailEnd/>
          </a:ln>
          <a:effectLst/>
          <a:extLst/>
        </p:spPr>
        <p:txBody>
          <a:bodyPr wrap="none" anchor="ctr"/>
          <a:lstStyle/>
          <a:p>
            <a:pPr algn="ctr">
              <a:defRPr/>
            </a:pPr>
            <a:r>
              <a:rPr lang="nl-BE" sz="2000" dirty="0">
                <a:solidFill>
                  <a:schemeClr val="accent3">
                    <a:lumMod val="75000"/>
                  </a:schemeClr>
                </a:solidFill>
                <a:latin typeface="+mj-lt"/>
              </a:rPr>
              <a:t>Cultuur</a:t>
            </a:r>
            <a:endParaRPr lang="nl-NL" sz="2000" dirty="0">
              <a:solidFill>
                <a:schemeClr val="accent3">
                  <a:lumMod val="75000"/>
                </a:schemeClr>
              </a:solidFill>
              <a:latin typeface="+mj-lt"/>
            </a:endParaRPr>
          </a:p>
        </p:txBody>
      </p:sp>
      <p:sp>
        <p:nvSpPr>
          <p:cNvPr id="64528" name="Line 16"/>
          <p:cNvSpPr>
            <a:spLocks noChangeShapeType="1"/>
          </p:cNvSpPr>
          <p:nvPr/>
        </p:nvSpPr>
        <p:spPr bwMode="auto">
          <a:xfrm flipH="1">
            <a:off x="1600200" y="2114550"/>
            <a:ext cx="2286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29" name="Line 17"/>
          <p:cNvSpPr>
            <a:spLocks noChangeShapeType="1"/>
          </p:cNvSpPr>
          <p:nvPr/>
        </p:nvSpPr>
        <p:spPr bwMode="auto">
          <a:xfrm>
            <a:off x="1547814" y="3112294"/>
            <a:ext cx="204787" cy="161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0" name="Line 18"/>
          <p:cNvSpPr>
            <a:spLocks noChangeShapeType="1"/>
          </p:cNvSpPr>
          <p:nvPr/>
        </p:nvSpPr>
        <p:spPr bwMode="auto">
          <a:xfrm>
            <a:off x="2816226" y="3868341"/>
            <a:ext cx="315913" cy="161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1" name="Line 19"/>
          <p:cNvSpPr>
            <a:spLocks noChangeShapeType="1"/>
          </p:cNvSpPr>
          <p:nvPr/>
        </p:nvSpPr>
        <p:spPr bwMode="auto">
          <a:xfrm>
            <a:off x="4648200" y="428625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2" name="Line 20"/>
          <p:cNvSpPr>
            <a:spLocks noChangeShapeType="1"/>
          </p:cNvSpPr>
          <p:nvPr/>
        </p:nvSpPr>
        <p:spPr bwMode="auto">
          <a:xfrm flipV="1">
            <a:off x="6732588" y="3868341"/>
            <a:ext cx="431800" cy="3036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3" name="Line 21"/>
          <p:cNvSpPr>
            <a:spLocks noChangeShapeType="1"/>
          </p:cNvSpPr>
          <p:nvPr/>
        </p:nvSpPr>
        <p:spPr bwMode="auto">
          <a:xfrm flipV="1">
            <a:off x="7696200" y="2950369"/>
            <a:ext cx="115888" cy="307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4" name="Line 22"/>
          <p:cNvSpPr>
            <a:spLocks noChangeShapeType="1"/>
          </p:cNvSpPr>
          <p:nvPr/>
        </p:nvSpPr>
        <p:spPr bwMode="auto">
          <a:xfrm flipV="1">
            <a:off x="2743200" y="1314450"/>
            <a:ext cx="30480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5" name="Line 23"/>
          <p:cNvSpPr>
            <a:spLocks noChangeShapeType="1"/>
          </p:cNvSpPr>
          <p:nvPr/>
        </p:nvSpPr>
        <p:spPr bwMode="auto">
          <a:xfrm>
            <a:off x="4419600" y="10287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6" name="Line 24"/>
          <p:cNvSpPr>
            <a:spLocks noChangeShapeType="1"/>
          </p:cNvSpPr>
          <p:nvPr/>
        </p:nvSpPr>
        <p:spPr bwMode="auto">
          <a:xfrm>
            <a:off x="6477000" y="1143000"/>
            <a:ext cx="68580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7" name="Line 25"/>
          <p:cNvSpPr>
            <a:spLocks noChangeShapeType="1"/>
          </p:cNvSpPr>
          <p:nvPr/>
        </p:nvSpPr>
        <p:spPr bwMode="auto">
          <a:xfrm>
            <a:off x="7620000" y="2114550"/>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8" name="Line 26"/>
          <p:cNvSpPr>
            <a:spLocks noChangeShapeType="1"/>
          </p:cNvSpPr>
          <p:nvPr/>
        </p:nvSpPr>
        <p:spPr bwMode="auto">
          <a:xfrm flipV="1">
            <a:off x="2667000" y="1371600"/>
            <a:ext cx="2819400" cy="131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39" name="Line 27"/>
          <p:cNvSpPr>
            <a:spLocks noChangeShapeType="1"/>
          </p:cNvSpPr>
          <p:nvPr/>
        </p:nvSpPr>
        <p:spPr bwMode="auto">
          <a:xfrm>
            <a:off x="2667000" y="2686050"/>
            <a:ext cx="3048000" cy="131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0" name="Line 28"/>
          <p:cNvSpPr>
            <a:spLocks noChangeShapeType="1"/>
          </p:cNvSpPr>
          <p:nvPr/>
        </p:nvSpPr>
        <p:spPr bwMode="auto">
          <a:xfrm>
            <a:off x="3352800" y="18288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1" name="Line 29"/>
          <p:cNvSpPr>
            <a:spLocks noChangeShapeType="1"/>
          </p:cNvSpPr>
          <p:nvPr/>
        </p:nvSpPr>
        <p:spPr bwMode="auto">
          <a:xfrm>
            <a:off x="3352800" y="1828800"/>
            <a:ext cx="3200400" cy="165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2" name="Line 30"/>
          <p:cNvSpPr>
            <a:spLocks noChangeShapeType="1"/>
          </p:cNvSpPr>
          <p:nvPr/>
        </p:nvSpPr>
        <p:spPr bwMode="auto">
          <a:xfrm>
            <a:off x="3352800" y="1828800"/>
            <a:ext cx="2362200" cy="217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3" name="Line 31"/>
          <p:cNvSpPr>
            <a:spLocks noChangeShapeType="1"/>
          </p:cNvSpPr>
          <p:nvPr/>
        </p:nvSpPr>
        <p:spPr bwMode="auto">
          <a:xfrm>
            <a:off x="3352800" y="1828800"/>
            <a:ext cx="457200" cy="217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4" name="Line 32"/>
          <p:cNvSpPr>
            <a:spLocks noChangeShapeType="1"/>
          </p:cNvSpPr>
          <p:nvPr/>
        </p:nvSpPr>
        <p:spPr bwMode="auto">
          <a:xfrm flipH="1">
            <a:off x="2590800" y="1828800"/>
            <a:ext cx="762000" cy="142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5" name="Line 33"/>
          <p:cNvSpPr>
            <a:spLocks noChangeShapeType="1"/>
          </p:cNvSpPr>
          <p:nvPr/>
        </p:nvSpPr>
        <p:spPr bwMode="auto">
          <a:xfrm flipH="1">
            <a:off x="2667000" y="1828800"/>
            <a:ext cx="68580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6" name="Line 34"/>
          <p:cNvSpPr>
            <a:spLocks noChangeShapeType="1"/>
          </p:cNvSpPr>
          <p:nvPr/>
        </p:nvSpPr>
        <p:spPr bwMode="auto">
          <a:xfrm flipV="1">
            <a:off x="3352800" y="13716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7" name="Line 35"/>
          <p:cNvSpPr>
            <a:spLocks noChangeShapeType="1"/>
          </p:cNvSpPr>
          <p:nvPr/>
        </p:nvSpPr>
        <p:spPr bwMode="auto">
          <a:xfrm flipV="1">
            <a:off x="3352800" y="1371600"/>
            <a:ext cx="2133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8" name="Line 36"/>
          <p:cNvSpPr>
            <a:spLocks noChangeShapeType="1"/>
          </p:cNvSpPr>
          <p:nvPr/>
        </p:nvSpPr>
        <p:spPr bwMode="auto">
          <a:xfrm>
            <a:off x="3581400" y="13716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49" name="Line 37"/>
          <p:cNvSpPr>
            <a:spLocks noChangeShapeType="1"/>
          </p:cNvSpPr>
          <p:nvPr/>
        </p:nvSpPr>
        <p:spPr bwMode="auto">
          <a:xfrm>
            <a:off x="3581400" y="1371600"/>
            <a:ext cx="2895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0" name="Line 38"/>
          <p:cNvSpPr>
            <a:spLocks noChangeShapeType="1"/>
          </p:cNvSpPr>
          <p:nvPr/>
        </p:nvSpPr>
        <p:spPr bwMode="auto">
          <a:xfrm>
            <a:off x="3581400" y="1371600"/>
            <a:ext cx="3505200" cy="1257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1" name="Line 39"/>
          <p:cNvSpPr>
            <a:spLocks noChangeShapeType="1"/>
          </p:cNvSpPr>
          <p:nvPr/>
        </p:nvSpPr>
        <p:spPr bwMode="auto">
          <a:xfrm>
            <a:off x="3581400" y="1371600"/>
            <a:ext cx="2971800" cy="211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2" name="Line 40"/>
          <p:cNvSpPr>
            <a:spLocks noChangeShapeType="1"/>
          </p:cNvSpPr>
          <p:nvPr/>
        </p:nvSpPr>
        <p:spPr bwMode="auto">
          <a:xfrm>
            <a:off x="3581400" y="1371600"/>
            <a:ext cx="2133600" cy="262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3" name="Line 41"/>
          <p:cNvSpPr>
            <a:spLocks noChangeShapeType="1"/>
          </p:cNvSpPr>
          <p:nvPr/>
        </p:nvSpPr>
        <p:spPr bwMode="auto">
          <a:xfrm>
            <a:off x="3581400" y="1371600"/>
            <a:ext cx="228600" cy="262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5158" name="Line 42"/>
          <p:cNvSpPr>
            <a:spLocks noChangeShapeType="1"/>
          </p:cNvSpPr>
          <p:nvPr/>
        </p:nvSpPr>
        <p:spPr bwMode="auto">
          <a:xfrm>
            <a:off x="3581400" y="1371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5" name="Line 43"/>
          <p:cNvSpPr>
            <a:spLocks noChangeShapeType="1"/>
          </p:cNvSpPr>
          <p:nvPr/>
        </p:nvSpPr>
        <p:spPr bwMode="auto">
          <a:xfrm flipH="1" flipV="1">
            <a:off x="5486400" y="1371600"/>
            <a:ext cx="1066800" cy="211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6" name="Line 44"/>
          <p:cNvSpPr>
            <a:spLocks noChangeShapeType="1"/>
          </p:cNvSpPr>
          <p:nvPr/>
        </p:nvSpPr>
        <p:spPr bwMode="auto">
          <a:xfrm flipH="1">
            <a:off x="5715000" y="3486150"/>
            <a:ext cx="83820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7" name="Line 45"/>
          <p:cNvSpPr>
            <a:spLocks noChangeShapeType="1"/>
          </p:cNvSpPr>
          <p:nvPr/>
        </p:nvSpPr>
        <p:spPr bwMode="auto">
          <a:xfrm flipH="1">
            <a:off x="3810000" y="3486150"/>
            <a:ext cx="274320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8" name="Line 46"/>
          <p:cNvSpPr>
            <a:spLocks noChangeShapeType="1"/>
          </p:cNvSpPr>
          <p:nvPr/>
        </p:nvSpPr>
        <p:spPr bwMode="auto">
          <a:xfrm flipH="1">
            <a:off x="3505200" y="3486150"/>
            <a:ext cx="3048000" cy="57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59" name="Line 47"/>
          <p:cNvSpPr>
            <a:spLocks noChangeShapeType="1"/>
          </p:cNvSpPr>
          <p:nvPr/>
        </p:nvSpPr>
        <p:spPr bwMode="auto">
          <a:xfrm flipH="1" flipV="1">
            <a:off x="2667000" y="2686050"/>
            <a:ext cx="3886200"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60" name="Line 48"/>
          <p:cNvSpPr>
            <a:spLocks noChangeShapeType="1"/>
          </p:cNvSpPr>
          <p:nvPr/>
        </p:nvSpPr>
        <p:spPr bwMode="auto">
          <a:xfrm flipH="1" flipV="1">
            <a:off x="6477000" y="1828800"/>
            <a:ext cx="76200" cy="165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61" name="Line 49"/>
          <p:cNvSpPr>
            <a:spLocks noChangeShapeType="1"/>
          </p:cNvSpPr>
          <p:nvPr/>
        </p:nvSpPr>
        <p:spPr bwMode="auto">
          <a:xfrm flipV="1">
            <a:off x="6553200" y="2628900"/>
            <a:ext cx="53340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62" name="Line 50"/>
          <p:cNvSpPr>
            <a:spLocks noChangeShapeType="1"/>
          </p:cNvSpPr>
          <p:nvPr/>
        </p:nvSpPr>
        <p:spPr bwMode="auto">
          <a:xfrm flipH="1" flipV="1">
            <a:off x="6477000" y="1828800"/>
            <a:ext cx="609600"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63" name="Line 51"/>
          <p:cNvSpPr>
            <a:spLocks noChangeShapeType="1"/>
          </p:cNvSpPr>
          <p:nvPr/>
        </p:nvSpPr>
        <p:spPr bwMode="auto">
          <a:xfrm flipH="1" flipV="1">
            <a:off x="5486400" y="1371600"/>
            <a:ext cx="1600200" cy="1257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64" name="Line 52"/>
          <p:cNvSpPr>
            <a:spLocks noChangeShapeType="1"/>
          </p:cNvSpPr>
          <p:nvPr/>
        </p:nvSpPr>
        <p:spPr bwMode="auto">
          <a:xfrm flipH="1">
            <a:off x="5715000" y="2628900"/>
            <a:ext cx="1371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66" name="Line 54"/>
          <p:cNvSpPr>
            <a:spLocks noChangeShapeType="1"/>
          </p:cNvSpPr>
          <p:nvPr/>
        </p:nvSpPr>
        <p:spPr bwMode="auto">
          <a:xfrm flipH="1">
            <a:off x="3505200" y="2628900"/>
            <a:ext cx="3581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69" name="Line 57"/>
          <p:cNvSpPr>
            <a:spLocks noChangeShapeType="1"/>
          </p:cNvSpPr>
          <p:nvPr/>
        </p:nvSpPr>
        <p:spPr bwMode="auto">
          <a:xfrm flipV="1">
            <a:off x="3810000" y="1371600"/>
            <a:ext cx="1676400" cy="262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70" name="Line 58"/>
          <p:cNvSpPr>
            <a:spLocks noChangeShapeType="1"/>
          </p:cNvSpPr>
          <p:nvPr/>
        </p:nvSpPr>
        <p:spPr bwMode="auto">
          <a:xfrm flipV="1">
            <a:off x="3810000" y="1828800"/>
            <a:ext cx="2667000" cy="217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71" name="Line 59"/>
          <p:cNvSpPr>
            <a:spLocks noChangeShapeType="1"/>
          </p:cNvSpPr>
          <p:nvPr/>
        </p:nvSpPr>
        <p:spPr bwMode="auto">
          <a:xfrm>
            <a:off x="3810000" y="40005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4576" name="Line 64"/>
          <p:cNvSpPr>
            <a:spLocks noChangeShapeType="1"/>
          </p:cNvSpPr>
          <p:nvPr/>
        </p:nvSpPr>
        <p:spPr bwMode="auto">
          <a:xfrm flipH="1" flipV="1">
            <a:off x="2667000" y="2686050"/>
            <a:ext cx="1143000" cy="131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pic>
        <p:nvPicPr>
          <p:cNvPr id="5174" name="Afbeelding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91025" y="2260997"/>
            <a:ext cx="10477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5" name="Rechthoek 2"/>
          <p:cNvSpPr>
            <a:spLocks noChangeArrowheads="1"/>
          </p:cNvSpPr>
          <p:nvPr/>
        </p:nvSpPr>
        <p:spPr bwMode="auto">
          <a:xfrm>
            <a:off x="755650" y="113110"/>
            <a:ext cx="7169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eaLnBrk="1" hangingPunct="1">
              <a:spcBef>
                <a:spcPct val="0"/>
              </a:spcBef>
              <a:buFontTx/>
              <a:buNone/>
            </a:pPr>
            <a:r>
              <a:rPr lang="nl-NL" altLang="nl-BE" sz="2000" b="1" dirty="0">
                <a:solidFill>
                  <a:schemeClr val="accent3">
                    <a:lumMod val="75000"/>
                  </a:schemeClr>
                </a:solidFill>
              </a:rPr>
              <a:t>Het </a:t>
            </a:r>
            <a:r>
              <a:rPr lang="nl-NL" altLang="nl-BE" sz="2000" b="1" dirty="0" err="1">
                <a:solidFill>
                  <a:schemeClr val="accent3">
                    <a:lumMod val="75000"/>
                  </a:schemeClr>
                </a:solidFill>
              </a:rPr>
              <a:t>spinneweb</a:t>
            </a:r>
            <a:r>
              <a:rPr lang="nl-NL" altLang="nl-BE" sz="2000" b="1" dirty="0">
                <a:solidFill>
                  <a:schemeClr val="accent3">
                    <a:lumMod val="75000"/>
                  </a:schemeClr>
                </a:solidFill>
              </a:rPr>
              <a:t> dat vastzet</a:t>
            </a:r>
          </a:p>
        </p:txBody>
      </p:sp>
    </p:spTree>
    <p:extLst>
      <p:ext uri="{BB962C8B-B14F-4D97-AF65-F5344CB8AC3E}">
        <p14:creationId xmlns:p14="http://schemas.microsoft.com/office/powerpoint/2010/main" val="1502391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528"/>
                                        </p:tgtEl>
                                        <p:attrNameLst>
                                          <p:attrName>style.visibility</p:attrName>
                                        </p:attrNameLst>
                                      </p:cBhvr>
                                      <p:to>
                                        <p:strVal val="visible"/>
                                      </p:to>
                                    </p:set>
                                    <p:anim calcmode="lin" valueType="num">
                                      <p:cBhvr additive="base">
                                        <p:cTn id="7" dur="500" fill="hold"/>
                                        <p:tgtEl>
                                          <p:spTgt spid="64528"/>
                                        </p:tgtEl>
                                        <p:attrNameLst>
                                          <p:attrName>ppt_x</p:attrName>
                                        </p:attrNameLst>
                                      </p:cBhvr>
                                      <p:tavLst>
                                        <p:tav tm="0">
                                          <p:val>
                                            <p:strVal val="0-#ppt_w/2"/>
                                          </p:val>
                                        </p:tav>
                                        <p:tav tm="100000">
                                          <p:val>
                                            <p:strVal val="#ppt_x"/>
                                          </p:val>
                                        </p:tav>
                                      </p:tavLst>
                                    </p:anim>
                                    <p:anim calcmode="lin" valueType="num">
                                      <p:cBhvr additive="base">
                                        <p:cTn id="8" dur="500" fill="hold"/>
                                        <p:tgtEl>
                                          <p:spTgt spid="645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34"/>
                                        </p:tgtEl>
                                        <p:attrNameLst>
                                          <p:attrName>style.visibility</p:attrName>
                                        </p:attrNameLst>
                                      </p:cBhvr>
                                      <p:to>
                                        <p:strVal val="visible"/>
                                      </p:to>
                                    </p:set>
                                    <p:anim calcmode="lin" valueType="num">
                                      <p:cBhvr additive="base">
                                        <p:cTn id="11" dur="500" fill="hold"/>
                                        <p:tgtEl>
                                          <p:spTgt spid="64534"/>
                                        </p:tgtEl>
                                        <p:attrNameLst>
                                          <p:attrName>ppt_x</p:attrName>
                                        </p:attrNameLst>
                                      </p:cBhvr>
                                      <p:tavLst>
                                        <p:tav tm="0">
                                          <p:val>
                                            <p:strVal val="0-#ppt_w/2"/>
                                          </p:val>
                                        </p:tav>
                                        <p:tav tm="100000">
                                          <p:val>
                                            <p:strVal val="#ppt_x"/>
                                          </p:val>
                                        </p:tav>
                                      </p:tavLst>
                                    </p:anim>
                                    <p:anim calcmode="lin" valueType="num">
                                      <p:cBhvr additive="base">
                                        <p:cTn id="12" dur="500" fill="hold"/>
                                        <p:tgtEl>
                                          <p:spTgt spid="645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4546"/>
                                        </p:tgtEl>
                                        <p:attrNameLst>
                                          <p:attrName>style.visibility</p:attrName>
                                        </p:attrNameLst>
                                      </p:cBhvr>
                                      <p:to>
                                        <p:strVal val="visible"/>
                                      </p:to>
                                    </p:set>
                                    <p:anim calcmode="lin" valueType="num">
                                      <p:cBhvr additive="base">
                                        <p:cTn id="15" dur="500" fill="hold"/>
                                        <p:tgtEl>
                                          <p:spTgt spid="64546"/>
                                        </p:tgtEl>
                                        <p:attrNameLst>
                                          <p:attrName>ppt_x</p:attrName>
                                        </p:attrNameLst>
                                      </p:cBhvr>
                                      <p:tavLst>
                                        <p:tav tm="0">
                                          <p:val>
                                            <p:strVal val="0-#ppt_w/2"/>
                                          </p:val>
                                        </p:tav>
                                        <p:tav tm="100000">
                                          <p:val>
                                            <p:strVal val="#ppt_x"/>
                                          </p:val>
                                        </p:tav>
                                      </p:tavLst>
                                    </p:anim>
                                    <p:anim calcmode="lin" valueType="num">
                                      <p:cBhvr additive="base">
                                        <p:cTn id="16" dur="500" fill="hold"/>
                                        <p:tgtEl>
                                          <p:spTgt spid="6454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4545"/>
                                        </p:tgtEl>
                                        <p:attrNameLst>
                                          <p:attrName>style.visibility</p:attrName>
                                        </p:attrNameLst>
                                      </p:cBhvr>
                                      <p:to>
                                        <p:strVal val="visible"/>
                                      </p:to>
                                    </p:set>
                                    <p:anim calcmode="lin" valueType="num">
                                      <p:cBhvr additive="base">
                                        <p:cTn id="19" dur="500" fill="hold"/>
                                        <p:tgtEl>
                                          <p:spTgt spid="64545"/>
                                        </p:tgtEl>
                                        <p:attrNameLst>
                                          <p:attrName>ppt_x</p:attrName>
                                        </p:attrNameLst>
                                      </p:cBhvr>
                                      <p:tavLst>
                                        <p:tav tm="0">
                                          <p:val>
                                            <p:strVal val="0-#ppt_w/2"/>
                                          </p:val>
                                        </p:tav>
                                        <p:tav tm="100000">
                                          <p:val>
                                            <p:strVal val="#ppt_x"/>
                                          </p:val>
                                        </p:tav>
                                      </p:tavLst>
                                    </p:anim>
                                    <p:anim calcmode="lin" valueType="num">
                                      <p:cBhvr additive="base">
                                        <p:cTn id="20" dur="500" fill="hold"/>
                                        <p:tgtEl>
                                          <p:spTgt spid="6454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4544"/>
                                        </p:tgtEl>
                                        <p:attrNameLst>
                                          <p:attrName>style.visibility</p:attrName>
                                        </p:attrNameLst>
                                      </p:cBhvr>
                                      <p:to>
                                        <p:strVal val="visible"/>
                                      </p:to>
                                    </p:set>
                                    <p:anim calcmode="lin" valueType="num">
                                      <p:cBhvr additive="base">
                                        <p:cTn id="23" dur="500" fill="hold"/>
                                        <p:tgtEl>
                                          <p:spTgt spid="64544"/>
                                        </p:tgtEl>
                                        <p:attrNameLst>
                                          <p:attrName>ppt_x</p:attrName>
                                        </p:attrNameLst>
                                      </p:cBhvr>
                                      <p:tavLst>
                                        <p:tav tm="0">
                                          <p:val>
                                            <p:strVal val="0-#ppt_w/2"/>
                                          </p:val>
                                        </p:tav>
                                        <p:tav tm="100000">
                                          <p:val>
                                            <p:strVal val="#ppt_x"/>
                                          </p:val>
                                        </p:tav>
                                      </p:tavLst>
                                    </p:anim>
                                    <p:anim calcmode="lin" valueType="num">
                                      <p:cBhvr additive="base">
                                        <p:cTn id="24" dur="500" fill="hold"/>
                                        <p:tgtEl>
                                          <p:spTgt spid="645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4541"/>
                                        </p:tgtEl>
                                        <p:attrNameLst>
                                          <p:attrName>style.visibility</p:attrName>
                                        </p:attrNameLst>
                                      </p:cBhvr>
                                      <p:to>
                                        <p:strVal val="visible"/>
                                      </p:to>
                                    </p:set>
                                    <p:anim calcmode="lin" valueType="num">
                                      <p:cBhvr additive="base">
                                        <p:cTn id="27" dur="500" fill="hold"/>
                                        <p:tgtEl>
                                          <p:spTgt spid="64541"/>
                                        </p:tgtEl>
                                        <p:attrNameLst>
                                          <p:attrName>ppt_x</p:attrName>
                                        </p:attrNameLst>
                                      </p:cBhvr>
                                      <p:tavLst>
                                        <p:tav tm="0">
                                          <p:val>
                                            <p:strVal val="0-#ppt_w/2"/>
                                          </p:val>
                                        </p:tav>
                                        <p:tav tm="100000">
                                          <p:val>
                                            <p:strVal val="#ppt_x"/>
                                          </p:val>
                                        </p:tav>
                                      </p:tavLst>
                                    </p:anim>
                                    <p:anim calcmode="lin" valueType="num">
                                      <p:cBhvr additive="base">
                                        <p:cTn id="28" dur="500" fill="hold"/>
                                        <p:tgtEl>
                                          <p:spTgt spid="6454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4543"/>
                                        </p:tgtEl>
                                        <p:attrNameLst>
                                          <p:attrName>style.visibility</p:attrName>
                                        </p:attrNameLst>
                                      </p:cBhvr>
                                      <p:to>
                                        <p:strVal val="visible"/>
                                      </p:to>
                                    </p:set>
                                    <p:anim calcmode="lin" valueType="num">
                                      <p:cBhvr additive="base">
                                        <p:cTn id="31" dur="500" fill="hold"/>
                                        <p:tgtEl>
                                          <p:spTgt spid="64543"/>
                                        </p:tgtEl>
                                        <p:attrNameLst>
                                          <p:attrName>ppt_x</p:attrName>
                                        </p:attrNameLst>
                                      </p:cBhvr>
                                      <p:tavLst>
                                        <p:tav tm="0">
                                          <p:val>
                                            <p:strVal val="0-#ppt_w/2"/>
                                          </p:val>
                                        </p:tav>
                                        <p:tav tm="100000">
                                          <p:val>
                                            <p:strVal val="#ppt_x"/>
                                          </p:val>
                                        </p:tav>
                                      </p:tavLst>
                                    </p:anim>
                                    <p:anim calcmode="lin" valueType="num">
                                      <p:cBhvr additive="base">
                                        <p:cTn id="32" dur="500" fill="hold"/>
                                        <p:tgtEl>
                                          <p:spTgt spid="645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4542"/>
                                        </p:tgtEl>
                                        <p:attrNameLst>
                                          <p:attrName>style.visibility</p:attrName>
                                        </p:attrNameLst>
                                      </p:cBhvr>
                                      <p:to>
                                        <p:strVal val="visible"/>
                                      </p:to>
                                    </p:set>
                                    <p:anim calcmode="lin" valueType="num">
                                      <p:cBhvr additive="base">
                                        <p:cTn id="35" dur="500" fill="hold"/>
                                        <p:tgtEl>
                                          <p:spTgt spid="64542"/>
                                        </p:tgtEl>
                                        <p:attrNameLst>
                                          <p:attrName>ppt_x</p:attrName>
                                        </p:attrNameLst>
                                      </p:cBhvr>
                                      <p:tavLst>
                                        <p:tav tm="0">
                                          <p:val>
                                            <p:strVal val="0-#ppt_w/2"/>
                                          </p:val>
                                        </p:tav>
                                        <p:tav tm="100000">
                                          <p:val>
                                            <p:strVal val="#ppt_x"/>
                                          </p:val>
                                        </p:tav>
                                      </p:tavLst>
                                    </p:anim>
                                    <p:anim calcmode="lin" valueType="num">
                                      <p:cBhvr additive="base">
                                        <p:cTn id="36" dur="500" fill="hold"/>
                                        <p:tgtEl>
                                          <p:spTgt spid="6454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4547"/>
                                        </p:tgtEl>
                                        <p:attrNameLst>
                                          <p:attrName>style.visibility</p:attrName>
                                        </p:attrNameLst>
                                      </p:cBhvr>
                                      <p:to>
                                        <p:strVal val="visible"/>
                                      </p:to>
                                    </p:set>
                                    <p:anim calcmode="lin" valueType="num">
                                      <p:cBhvr additive="base">
                                        <p:cTn id="39" dur="500" fill="hold"/>
                                        <p:tgtEl>
                                          <p:spTgt spid="64547"/>
                                        </p:tgtEl>
                                        <p:attrNameLst>
                                          <p:attrName>ppt_x</p:attrName>
                                        </p:attrNameLst>
                                      </p:cBhvr>
                                      <p:tavLst>
                                        <p:tav tm="0">
                                          <p:val>
                                            <p:strVal val="0-#ppt_w/2"/>
                                          </p:val>
                                        </p:tav>
                                        <p:tav tm="100000">
                                          <p:val>
                                            <p:strVal val="#ppt_x"/>
                                          </p:val>
                                        </p:tav>
                                      </p:tavLst>
                                    </p:anim>
                                    <p:anim calcmode="lin" valueType="num">
                                      <p:cBhvr additive="base">
                                        <p:cTn id="40" dur="500" fill="hold"/>
                                        <p:tgtEl>
                                          <p:spTgt spid="64547"/>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64535"/>
                                        </p:tgtEl>
                                        <p:attrNameLst>
                                          <p:attrName>style.visibility</p:attrName>
                                        </p:attrNameLst>
                                      </p:cBhvr>
                                      <p:to>
                                        <p:strVal val="visible"/>
                                      </p:to>
                                    </p:set>
                                    <p:anim calcmode="lin" valueType="num">
                                      <p:cBhvr additive="base">
                                        <p:cTn id="44" dur="500" fill="hold"/>
                                        <p:tgtEl>
                                          <p:spTgt spid="64535"/>
                                        </p:tgtEl>
                                        <p:attrNameLst>
                                          <p:attrName>ppt_x</p:attrName>
                                        </p:attrNameLst>
                                      </p:cBhvr>
                                      <p:tavLst>
                                        <p:tav tm="0">
                                          <p:val>
                                            <p:strVal val="0-#ppt_w/2"/>
                                          </p:val>
                                        </p:tav>
                                        <p:tav tm="100000">
                                          <p:val>
                                            <p:strVal val="#ppt_x"/>
                                          </p:val>
                                        </p:tav>
                                      </p:tavLst>
                                    </p:anim>
                                    <p:anim calcmode="lin" valueType="num">
                                      <p:cBhvr additive="base">
                                        <p:cTn id="45" dur="500" fill="hold"/>
                                        <p:tgtEl>
                                          <p:spTgt spid="6453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64548"/>
                                        </p:tgtEl>
                                        <p:attrNameLst>
                                          <p:attrName>style.visibility</p:attrName>
                                        </p:attrNameLst>
                                      </p:cBhvr>
                                      <p:to>
                                        <p:strVal val="visible"/>
                                      </p:to>
                                    </p:set>
                                    <p:anim calcmode="lin" valueType="num">
                                      <p:cBhvr additive="base">
                                        <p:cTn id="48" dur="500" fill="hold"/>
                                        <p:tgtEl>
                                          <p:spTgt spid="64548"/>
                                        </p:tgtEl>
                                        <p:attrNameLst>
                                          <p:attrName>ppt_x</p:attrName>
                                        </p:attrNameLst>
                                      </p:cBhvr>
                                      <p:tavLst>
                                        <p:tav tm="0">
                                          <p:val>
                                            <p:strVal val="0-#ppt_w/2"/>
                                          </p:val>
                                        </p:tav>
                                        <p:tav tm="100000">
                                          <p:val>
                                            <p:strVal val="#ppt_x"/>
                                          </p:val>
                                        </p:tav>
                                      </p:tavLst>
                                    </p:anim>
                                    <p:anim calcmode="lin" valueType="num">
                                      <p:cBhvr additive="base">
                                        <p:cTn id="49" dur="500" fill="hold"/>
                                        <p:tgtEl>
                                          <p:spTgt spid="6454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4549"/>
                                        </p:tgtEl>
                                        <p:attrNameLst>
                                          <p:attrName>style.visibility</p:attrName>
                                        </p:attrNameLst>
                                      </p:cBhvr>
                                      <p:to>
                                        <p:strVal val="visible"/>
                                      </p:to>
                                    </p:set>
                                    <p:anim calcmode="lin" valueType="num">
                                      <p:cBhvr additive="base">
                                        <p:cTn id="52" dur="500" fill="hold"/>
                                        <p:tgtEl>
                                          <p:spTgt spid="64549"/>
                                        </p:tgtEl>
                                        <p:attrNameLst>
                                          <p:attrName>ppt_x</p:attrName>
                                        </p:attrNameLst>
                                      </p:cBhvr>
                                      <p:tavLst>
                                        <p:tav tm="0">
                                          <p:val>
                                            <p:strVal val="0-#ppt_w/2"/>
                                          </p:val>
                                        </p:tav>
                                        <p:tav tm="100000">
                                          <p:val>
                                            <p:strVal val="#ppt_x"/>
                                          </p:val>
                                        </p:tav>
                                      </p:tavLst>
                                    </p:anim>
                                    <p:anim calcmode="lin" valueType="num">
                                      <p:cBhvr additive="base">
                                        <p:cTn id="53" dur="500" fill="hold"/>
                                        <p:tgtEl>
                                          <p:spTgt spid="6454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64550"/>
                                        </p:tgtEl>
                                        <p:attrNameLst>
                                          <p:attrName>style.visibility</p:attrName>
                                        </p:attrNameLst>
                                      </p:cBhvr>
                                      <p:to>
                                        <p:strVal val="visible"/>
                                      </p:to>
                                    </p:set>
                                    <p:anim calcmode="lin" valueType="num">
                                      <p:cBhvr additive="base">
                                        <p:cTn id="56" dur="500" fill="hold"/>
                                        <p:tgtEl>
                                          <p:spTgt spid="64550"/>
                                        </p:tgtEl>
                                        <p:attrNameLst>
                                          <p:attrName>ppt_x</p:attrName>
                                        </p:attrNameLst>
                                      </p:cBhvr>
                                      <p:tavLst>
                                        <p:tav tm="0">
                                          <p:val>
                                            <p:strVal val="0-#ppt_w/2"/>
                                          </p:val>
                                        </p:tav>
                                        <p:tav tm="100000">
                                          <p:val>
                                            <p:strVal val="#ppt_x"/>
                                          </p:val>
                                        </p:tav>
                                      </p:tavLst>
                                    </p:anim>
                                    <p:anim calcmode="lin" valueType="num">
                                      <p:cBhvr additive="base">
                                        <p:cTn id="57" dur="500" fill="hold"/>
                                        <p:tgtEl>
                                          <p:spTgt spid="6455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64551"/>
                                        </p:tgtEl>
                                        <p:attrNameLst>
                                          <p:attrName>style.visibility</p:attrName>
                                        </p:attrNameLst>
                                      </p:cBhvr>
                                      <p:to>
                                        <p:strVal val="visible"/>
                                      </p:to>
                                    </p:set>
                                    <p:anim calcmode="lin" valueType="num">
                                      <p:cBhvr additive="base">
                                        <p:cTn id="60" dur="500" fill="hold"/>
                                        <p:tgtEl>
                                          <p:spTgt spid="64551"/>
                                        </p:tgtEl>
                                        <p:attrNameLst>
                                          <p:attrName>ppt_x</p:attrName>
                                        </p:attrNameLst>
                                      </p:cBhvr>
                                      <p:tavLst>
                                        <p:tav tm="0">
                                          <p:val>
                                            <p:strVal val="0-#ppt_w/2"/>
                                          </p:val>
                                        </p:tav>
                                        <p:tav tm="100000">
                                          <p:val>
                                            <p:strVal val="#ppt_x"/>
                                          </p:val>
                                        </p:tav>
                                      </p:tavLst>
                                    </p:anim>
                                    <p:anim calcmode="lin" valueType="num">
                                      <p:cBhvr additive="base">
                                        <p:cTn id="61" dur="500" fill="hold"/>
                                        <p:tgtEl>
                                          <p:spTgt spid="6455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64552"/>
                                        </p:tgtEl>
                                        <p:attrNameLst>
                                          <p:attrName>style.visibility</p:attrName>
                                        </p:attrNameLst>
                                      </p:cBhvr>
                                      <p:to>
                                        <p:strVal val="visible"/>
                                      </p:to>
                                    </p:set>
                                    <p:anim calcmode="lin" valueType="num">
                                      <p:cBhvr additive="base">
                                        <p:cTn id="64" dur="500" fill="hold"/>
                                        <p:tgtEl>
                                          <p:spTgt spid="64552"/>
                                        </p:tgtEl>
                                        <p:attrNameLst>
                                          <p:attrName>ppt_x</p:attrName>
                                        </p:attrNameLst>
                                      </p:cBhvr>
                                      <p:tavLst>
                                        <p:tav tm="0">
                                          <p:val>
                                            <p:strVal val="0-#ppt_w/2"/>
                                          </p:val>
                                        </p:tav>
                                        <p:tav tm="100000">
                                          <p:val>
                                            <p:strVal val="#ppt_x"/>
                                          </p:val>
                                        </p:tav>
                                      </p:tavLst>
                                    </p:anim>
                                    <p:anim calcmode="lin" valueType="num">
                                      <p:cBhvr additive="base">
                                        <p:cTn id="65" dur="500" fill="hold"/>
                                        <p:tgtEl>
                                          <p:spTgt spid="6455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64553"/>
                                        </p:tgtEl>
                                        <p:attrNameLst>
                                          <p:attrName>style.visibility</p:attrName>
                                        </p:attrNameLst>
                                      </p:cBhvr>
                                      <p:to>
                                        <p:strVal val="visible"/>
                                      </p:to>
                                    </p:set>
                                    <p:anim calcmode="lin" valueType="num">
                                      <p:cBhvr additive="base">
                                        <p:cTn id="68" dur="500" fill="hold"/>
                                        <p:tgtEl>
                                          <p:spTgt spid="64553"/>
                                        </p:tgtEl>
                                        <p:attrNameLst>
                                          <p:attrName>ppt_x</p:attrName>
                                        </p:attrNameLst>
                                      </p:cBhvr>
                                      <p:tavLst>
                                        <p:tav tm="0">
                                          <p:val>
                                            <p:strVal val="0-#ppt_w/2"/>
                                          </p:val>
                                        </p:tav>
                                        <p:tav tm="100000">
                                          <p:val>
                                            <p:strVal val="#ppt_x"/>
                                          </p:val>
                                        </p:tav>
                                      </p:tavLst>
                                    </p:anim>
                                    <p:anim calcmode="lin" valueType="num">
                                      <p:cBhvr additive="base">
                                        <p:cTn id="69" dur="500" fill="hold"/>
                                        <p:tgtEl>
                                          <p:spTgt spid="6455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
                            </p:stCondLst>
                            <p:childTnLst>
                              <p:par>
                                <p:cTn id="71" presetID="2" presetClass="entr" presetSubtype="8" fill="hold" grpId="0" nodeType="afterEffect">
                                  <p:stCondLst>
                                    <p:cond delay="0"/>
                                  </p:stCondLst>
                                  <p:childTnLst>
                                    <p:set>
                                      <p:cBhvr>
                                        <p:cTn id="72" dur="1" fill="hold">
                                          <p:stCondLst>
                                            <p:cond delay="0"/>
                                          </p:stCondLst>
                                        </p:cTn>
                                        <p:tgtEl>
                                          <p:spTgt spid="64536"/>
                                        </p:tgtEl>
                                        <p:attrNameLst>
                                          <p:attrName>style.visibility</p:attrName>
                                        </p:attrNameLst>
                                      </p:cBhvr>
                                      <p:to>
                                        <p:strVal val="visible"/>
                                      </p:to>
                                    </p:set>
                                    <p:anim calcmode="lin" valueType="num">
                                      <p:cBhvr additive="base">
                                        <p:cTn id="73" dur="500" fill="hold"/>
                                        <p:tgtEl>
                                          <p:spTgt spid="64536"/>
                                        </p:tgtEl>
                                        <p:attrNameLst>
                                          <p:attrName>ppt_x</p:attrName>
                                        </p:attrNameLst>
                                      </p:cBhvr>
                                      <p:tavLst>
                                        <p:tav tm="0">
                                          <p:val>
                                            <p:strVal val="0-#ppt_w/2"/>
                                          </p:val>
                                        </p:tav>
                                        <p:tav tm="100000">
                                          <p:val>
                                            <p:strVal val="#ppt_x"/>
                                          </p:val>
                                        </p:tav>
                                      </p:tavLst>
                                    </p:anim>
                                    <p:anim calcmode="lin" valueType="num">
                                      <p:cBhvr additive="base">
                                        <p:cTn id="74" dur="500" fill="hold"/>
                                        <p:tgtEl>
                                          <p:spTgt spid="64536"/>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64563"/>
                                        </p:tgtEl>
                                        <p:attrNameLst>
                                          <p:attrName>style.visibility</p:attrName>
                                        </p:attrNameLst>
                                      </p:cBhvr>
                                      <p:to>
                                        <p:strVal val="visible"/>
                                      </p:to>
                                    </p:set>
                                    <p:anim calcmode="lin" valueType="num">
                                      <p:cBhvr additive="base">
                                        <p:cTn id="77" dur="500" fill="hold"/>
                                        <p:tgtEl>
                                          <p:spTgt spid="64563"/>
                                        </p:tgtEl>
                                        <p:attrNameLst>
                                          <p:attrName>ppt_x</p:attrName>
                                        </p:attrNameLst>
                                      </p:cBhvr>
                                      <p:tavLst>
                                        <p:tav tm="0">
                                          <p:val>
                                            <p:strVal val="0-#ppt_w/2"/>
                                          </p:val>
                                        </p:tav>
                                        <p:tav tm="100000">
                                          <p:val>
                                            <p:strVal val="#ppt_x"/>
                                          </p:val>
                                        </p:tav>
                                      </p:tavLst>
                                    </p:anim>
                                    <p:anim calcmode="lin" valueType="num">
                                      <p:cBhvr additive="base">
                                        <p:cTn id="78" dur="500" fill="hold"/>
                                        <p:tgtEl>
                                          <p:spTgt spid="6456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4555"/>
                                        </p:tgtEl>
                                        <p:attrNameLst>
                                          <p:attrName>style.visibility</p:attrName>
                                        </p:attrNameLst>
                                      </p:cBhvr>
                                      <p:to>
                                        <p:strVal val="visible"/>
                                      </p:to>
                                    </p:set>
                                    <p:anim calcmode="lin" valueType="num">
                                      <p:cBhvr additive="base">
                                        <p:cTn id="81" dur="500" fill="hold"/>
                                        <p:tgtEl>
                                          <p:spTgt spid="64555"/>
                                        </p:tgtEl>
                                        <p:attrNameLst>
                                          <p:attrName>ppt_x</p:attrName>
                                        </p:attrNameLst>
                                      </p:cBhvr>
                                      <p:tavLst>
                                        <p:tav tm="0">
                                          <p:val>
                                            <p:strVal val="0-#ppt_w/2"/>
                                          </p:val>
                                        </p:tav>
                                        <p:tav tm="100000">
                                          <p:val>
                                            <p:strVal val="#ppt_x"/>
                                          </p:val>
                                        </p:tav>
                                      </p:tavLst>
                                    </p:anim>
                                    <p:anim calcmode="lin" valueType="num">
                                      <p:cBhvr additive="base">
                                        <p:cTn id="82" dur="500" fill="hold"/>
                                        <p:tgtEl>
                                          <p:spTgt spid="64555"/>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64569"/>
                                        </p:tgtEl>
                                        <p:attrNameLst>
                                          <p:attrName>style.visibility</p:attrName>
                                        </p:attrNameLst>
                                      </p:cBhvr>
                                      <p:to>
                                        <p:strVal val="visible"/>
                                      </p:to>
                                    </p:set>
                                    <p:anim calcmode="lin" valueType="num">
                                      <p:cBhvr additive="base">
                                        <p:cTn id="85" dur="500" fill="hold"/>
                                        <p:tgtEl>
                                          <p:spTgt spid="64569"/>
                                        </p:tgtEl>
                                        <p:attrNameLst>
                                          <p:attrName>ppt_x</p:attrName>
                                        </p:attrNameLst>
                                      </p:cBhvr>
                                      <p:tavLst>
                                        <p:tav tm="0">
                                          <p:val>
                                            <p:strVal val="0-#ppt_w/2"/>
                                          </p:val>
                                        </p:tav>
                                        <p:tav tm="100000">
                                          <p:val>
                                            <p:strVal val="#ppt_x"/>
                                          </p:val>
                                        </p:tav>
                                      </p:tavLst>
                                    </p:anim>
                                    <p:anim calcmode="lin" valueType="num">
                                      <p:cBhvr additive="base">
                                        <p:cTn id="86" dur="500" fill="hold"/>
                                        <p:tgtEl>
                                          <p:spTgt spid="6456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64538"/>
                                        </p:tgtEl>
                                        <p:attrNameLst>
                                          <p:attrName>style.visibility</p:attrName>
                                        </p:attrNameLst>
                                      </p:cBhvr>
                                      <p:to>
                                        <p:strVal val="visible"/>
                                      </p:to>
                                    </p:set>
                                    <p:anim calcmode="lin" valueType="num">
                                      <p:cBhvr additive="base">
                                        <p:cTn id="89" dur="500" fill="hold"/>
                                        <p:tgtEl>
                                          <p:spTgt spid="64538"/>
                                        </p:tgtEl>
                                        <p:attrNameLst>
                                          <p:attrName>ppt_x</p:attrName>
                                        </p:attrNameLst>
                                      </p:cBhvr>
                                      <p:tavLst>
                                        <p:tav tm="0">
                                          <p:val>
                                            <p:strVal val="0-#ppt_w/2"/>
                                          </p:val>
                                        </p:tav>
                                        <p:tav tm="100000">
                                          <p:val>
                                            <p:strVal val="#ppt_x"/>
                                          </p:val>
                                        </p:tav>
                                      </p:tavLst>
                                    </p:anim>
                                    <p:anim calcmode="lin" valueType="num">
                                      <p:cBhvr additive="base">
                                        <p:cTn id="90" dur="500" fill="hold"/>
                                        <p:tgtEl>
                                          <p:spTgt spid="64538"/>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1500"/>
                            </p:stCondLst>
                            <p:childTnLst>
                              <p:par>
                                <p:cTn id="92" presetID="2" presetClass="entr" presetSubtype="8" fill="hold" grpId="0" nodeType="afterEffect">
                                  <p:stCondLst>
                                    <p:cond delay="0"/>
                                  </p:stCondLst>
                                  <p:childTnLst>
                                    <p:set>
                                      <p:cBhvr>
                                        <p:cTn id="93" dur="1" fill="hold">
                                          <p:stCondLst>
                                            <p:cond delay="0"/>
                                          </p:stCondLst>
                                        </p:cTn>
                                        <p:tgtEl>
                                          <p:spTgt spid="64537"/>
                                        </p:tgtEl>
                                        <p:attrNameLst>
                                          <p:attrName>style.visibility</p:attrName>
                                        </p:attrNameLst>
                                      </p:cBhvr>
                                      <p:to>
                                        <p:strVal val="visible"/>
                                      </p:to>
                                    </p:set>
                                    <p:anim calcmode="lin" valueType="num">
                                      <p:cBhvr additive="base">
                                        <p:cTn id="94" dur="500" fill="hold"/>
                                        <p:tgtEl>
                                          <p:spTgt spid="64537"/>
                                        </p:tgtEl>
                                        <p:attrNameLst>
                                          <p:attrName>ppt_x</p:attrName>
                                        </p:attrNameLst>
                                      </p:cBhvr>
                                      <p:tavLst>
                                        <p:tav tm="0">
                                          <p:val>
                                            <p:strVal val="0-#ppt_w/2"/>
                                          </p:val>
                                        </p:tav>
                                        <p:tav tm="100000">
                                          <p:val>
                                            <p:strVal val="#ppt_x"/>
                                          </p:val>
                                        </p:tav>
                                      </p:tavLst>
                                    </p:anim>
                                    <p:anim calcmode="lin" valueType="num">
                                      <p:cBhvr additive="base">
                                        <p:cTn id="95" dur="500" fill="hold"/>
                                        <p:tgtEl>
                                          <p:spTgt spid="64537"/>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64570"/>
                                        </p:tgtEl>
                                        <p:attrNameLst>
                                          <p:attrName>style.visibility</p:attrName>
                                        </p:attrNameLst>
                                      </p:cBhvr>
                                      <p:to>
                                        <p:strVal val="visible"/>
                                      </p:to>
                                    </p:set>
                                    <p:anim calcmode="lin" valueType="num">
                                      <p:cBhvr additive="base">
                                        <p:cTn id="98" dur="500" fill="hold"/>
                                        <p:tgtEl>
                                          <p:spTgt spid="64570"/>
                                        </p:tgtEl>
                                        <p:attrNameLst>
                                          <p:attrName>ppt_x</p:attrName>
                                        </p:attrNameLst>
                                      </p:cBhvr>
                                      <p:tavLst>
                                        <p:tav tm="0">
                                          <p:val>
                                            <p:strVal val="0-#ppt_w/2"/>
                                          </p:val>
                                        </p:tav>
                                        <p:tav tm="100000">
                                          <p:val>
                                            <p:strVal val="#ppt_x"/>
                                          </p:val>
                                        </p:tav>
                                      </p:tavLst>
                                    </p:anim>
                                    <p:anim calcmode="lin" valueType="num">
                                      <p:cBhvr additive="base">
                                        <p:cTn id="99" dur="500" fill="hold"/>
                                        <p:tgtEl>
                                          <p:spTgt spid="64570"/>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64560"/>
                                        </p:tgtEl>
                                        <p:attrNameLst>
                                          <p:attrName>style.visibility</p:attrName>
                                        </p:attrNameLst>
                                      </p:cBhvr>
                                      <p:to>
                                        <p:strVal val="visible"/>
                                      </p:to>
                                    </p:set>
                                    <p:anim calcmode="lin" valueType="num">
                                      <p:cBhvr additive="base">
                                        <p:cTn id="102" dur="500" fill="hold"/>
                                        <p:tgtEl>
                                          <p:spTgt spid="64560"/>
                                        </p:tgtEl>
                                        <p:attrNameLst>
                                          <p:attrName>ppt_x</p:attrName>
                                        </p:attrNameLst>
                                      </p:cBhvr>
                                      <p:tavLst>
                                        <p:tav tm="0">
                                          <p:val>
                                            <p:strVal val="0-#ppt_w/2"/>
                                          </p:val>
                                        </p:tav>
                                        <p:tav tm="100000">
                                          <p:val>
                                            <p:strVal val="#ppt_x"/>
                                          </p:val>
                                        </p:tav>
                                      </p:tavLst>
                                    </p:anim>
                                    <p:anim calcmode="lin" valueType="num">
                                      <p:cBhvr additive="base">
                                        <p:cTn id="103" dur="500" fill="hold"/>
                                        <p:tgtEl>
                                          <p:spTgt spid="64560"/>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64562"/>
                                        </p:tgtEl>
                                        <p:attrNameLst>
                                          <p:attrName>style.visibility</p:attrName>
                                        </p:attrNameLst>
                                      </p:cBhvr>
                                      <p:to>
                                        <p:strVal val="visible"/>
                                      </p:to>
                                    </p:set>
                                    <p:anim calcmode="lin" valueType="num">
                                      <p:cBhvr additive="base">
                                        <p:cTn id="106" dur="500" fill="hold"/>
                                        <p:tgtEl>
                                          <p:spTgt spid="64562"/>
                                        </p:tgtEl>
                                        <p:attrNameLst>
                                          <p:attrName>ppt_x</p:attrName>
                                        </p:attrNameLst>
                                      </p:cBhvr>
                                      <p:tavLst>
                                        <p:tav tm="0">
                                          <p:val>
                                            <p:strVal val="0-#ppt_w/2"/>
                                          </p:val>
                                        </p:tav>
                                        <p:tav tm="100000">
                                          <p:val>
                                            <p:strVal val="#ppt_x"/>
                                          </p:val>
                                        </p:tav>
                                      </p:tavLst>
                                    </p:anim>
                                    <p:anim calcmode="lin" valueType="num">
                                      <p:cBhvr additive="base">
                                        <p:cTn id="107" dur="500" fill="hold"/>
                                        <p:tgtEl>
                                          <p:spTgt spid="64562"/>
                                        </p:tgtEl>
                                        <p:attrNameLst>
                                          <p:attrName>ppt_y</p:attrName>
                                        </p:attrNameLst>
                                      </p:cBhvr>
                                      <p:tavLst>
                                        <p:tav tm="0">
                                          <p:val>
                                            <p:strVal val="#ppt_y"/>
                                          </p:val>
                                        </p:tav>
                                        <p:tav tm="100000">
                                          <p:val>
                                            <p:strVal val="#ppt_y"/>
                                          </p:val>
                                        </p:tav>
                                      </p:tavLst>
                                    </p:anim>
                                  </p:childTnLst>
                                </p:cTn>
                              </p:par>
                            </p:childTnLst>
                          </p:cTn>
                        </p:par>
                        <p:par>
                          <p:cTn id="108" fill="hold" nodeType="afterGroup">
                            <p:stCondLst>
                              <p:cond delay="2000"/>
                            </p:stCondLst>
                            <p:childTnLst>
                              <p:par>
                                <p:cTn id="109" presetID="2" presetClass="entr" presetSubtype="8" fill="hold" grpId="0" nodeType="afterEffect">
                                  <p:stCondLst>
                                    <p:cond delay="0"/>
                                  </p:stCondLst>
                                  <p:childTnLst>
                                    <p:set>
                                      <p:cBhvr>
                                        <p:cTn id="110" dur="1" fill="hold">
                                          <p:stCondLst>
                                            <p:cond delay="0"/>
                                          </p:stCondLst>
                                        </p:cTn>
                                        <p:tgtEl>
                                          <p:spTgt spid="64533"/>
                                        </p:tgtEl>
                                        <p:attrNameLst>
                                          <p:attrName>style.visibility</p:attrName>
                                        </p:attrNameLst>
                                      </p:cBhvr>
                                      <p:to>
                                        <p:strVal val="visible"/>
                                      </p:to>
                                    </p:set>
                                    <p:anim calcmode="lin" valueType="num">
                                      <p:cBhvr additive="base">
                                        <p:cTn id="111" dur="500" fill="hold"/>
                                        <p:tgtEl>
                                          <p:spTgt spid="64533"/>
                                        </p:tgtEl>
                                        <p:attrNameLst>
                                          <p:attrName>ppt_x</p:attrName>
                                        </p:attrNameLst>
                                      </p:cBhvr>
                                      <p:tavLst>
                                        <p:tav tm="0">
                                          <p:val>
                                            <p:strVal val="0-#ppt_w/2"/>
                                          </p:val>
                                        </p:tav>
                                        <p:tav tm="100000">
                                          <p:val>
                                            <p:strVal val="#ppt_x"/>
                                          </p:val>
                                        </p:tav>
                                      </p:tavLst>
                                    </p:anim>
                                    <p:anim calcmode="lin" valueType="num">
                                      <p:cBhvr additive="base">
                                        <p:cTn id="112" dur="500" fill="hold"/>
                                        <p:tgtEl>
                                          <p:spTgt spid="64533"/>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64566"/>
                                        </p:tgtEl>
                                        <p:attrNameLst>
                                          <p:attrName>style.visibility</p:attrName>
                                        </p:attrNameLst>
                                      </p:cBhvr>
                                      <p:to>
                                        <p:strVal val="visible"/>
                                      </p:to>
                                    </p:set>
                                    <p:anim calcmode="lin" valueType="num">
                                      <p:cBhvr additive="base">
                                        <p:cTn id="115" dur="500" fill="hold"/>
                                        <p:tgtEl>
                                          <p:spTgt spid="64566"/>
                                        </p:tgtEl>
                                        <p:attrNameLst>
                                          <p:attrName>ppt_x</p:attrName>
                                        </p:attrNameLst>
                                      </p:cBhvr>
                                      <p:tavLst>
                                        <p:tav tm="0">
                                          <p:val>
                                            <p:strVal val="0-#ppt_w/2"/>
                                          </p:val>
                                        </p:tav>
                                        <p:tav tm="100000">
                                          <p:val>
                                            <p:strVal val="#ppt_x"/>
                                          </p:val>
                                        </p:tav>
                                      </p:tavLst>
                                    </p:anim>
                                    <p:anim calcmode="lin" valueType="num">
                                      <p:cBhvr additive="base">
                                        <p:cTn id="116" dur="500" fill="hold"/>
                                        <p:tgtEl>
                                          <p:spTgt spid="64566"/>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64564"/>
                                        </p:tgtEl>
                                        <p:attrNameLst>
                                          <p:attrName>style.visibility</p:attrName>
                                        </p:attrNameLst>
                                      </p:cBhvr>
                                      <p:to>
                                        <p:strVal val="visible"/>
                                      </p:to>
                                    </p:set>
                                    <p:anim calcmode="lin" valueType="num">
                                      <p:cBhvr additive="base">
                                        <p:cTn id="119" dur="500" fill="hold"/>
                                        <p:tgtEl>
                                          <p:spTgt spid="64564"/>
                                        </p:tgtEl>
                                        <p:attrNameLst>
                                          <p:attrName>ppt_x</p:attrName>
                                        </p:attrNameLst>
                                      </p:cBhvr>
                                      <p:tavLst>
                                        <p:tav tm="0">
                                          <p:val>
                                            <p:strVal val="0-#ppt_w/2"/>
                                          </p:val>
                                        </p:tav>
                                        <p:tav tm="100000">
                                          <p:val>
                                            <p:strVal val="#ppt_x"/>
                                          </p:val>
                                        </p:tav>
                                      </p:tavLst>
                                    </p:anim>
                                    <p:anim calcmode="lin" valueType="num">
                                      <p:cBhvr additive="base">
                                        <p:cTn id="120" dur="500" fill="hold"/>
                                        <p:tgtEl>
                                          <p:spTgt spid="64564"/>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64561"/>
                                        </p:tgtEl>
                                        <p:attrNameLst>
                                          <p:attrName>style.visibility</p:attrName>
                                        </p:attrNameLst>
                                      </p:cBhvr>
                                      <p:to>
                                        <p:strVal val="visible"/>
                                      </p:to>
                                    </p:set>
                                    <p:anim calcmode="lin" valueType="num">
                                      <p:cBhvr additive="base">
                                        <p:cTn id="123" dur="500" fill="hold"/>
                                        <p:tgtEl>
                                          <p:spTgt spid="64561"/>
                                        </p:tgtEl>
                                        <p:attrNameLst>
                                          <p:attrName>ppt_x</p:attrName>
                                        </p:attrNameLst>
                                      </p:cBhvr>
                                      <p:tavLst>
                                        <p:tav tm="0">
                                          <p:val>
                                            <p:strVal val="0-#ppt_w/2"/>
                                          </p:val>
                                        </p:tav>
                                        <p:tav tm="100000">
                                          <p:val>
                                            <p:strVal val="#ppt_x"/>
                                          </p:val>
                                        </p:tav>
                                      </p:tavLst>
                                    </p:anim>
                                    <p:anim calcmode="lin" valueType="num">
                                      <p:cBhvr additive="base">
                                        <p:cTn id="124" dur="500" fill="hold"/>
                                        <p:tgtEl>
                                          <p:spTgt spid="64561"/>
                                        </p:tgtEl>
                                        <p:attrNameLst>
                                          <p:attrName>ppt_y</p:attrName>
                                        </p:attrNameLst>
                                      </p:cBhvr>
                                      <p:tavLst>
                                        <p:tav tm="0">
                                          <p:val>
                                            <p:strVal val="#ppt_y"/>
                                          </p:val>
                                        </p:tav>
                                        <p:tav tm="100000">
                                          <p:val>
                                            <p:strVal val="#ppt_y"/>
                                          </p:val>
                                        </p:tav>
                                      </p:tavLst>
                                    </p:anim>
                                  </p:childTnLst>
                                </p:cTn>
                              </p:par>
                            </p:childTnLst>
                          </p:cTn>
                        </p:par>
                        <p:par>
                          <p:cTn id="125" fill="hold" nodeType="afterGroup">
                            <p:stCondLst>
                              <p:cond delay="2500"/>
                            </p:stCondLst>
                            <p:childTnLst>
                              <p:par>
                                <p:cTn id="126" presetID="2" presetClass="entr" presetSubtype="8" fill="hold" grpId="0" nodeType="afterEffect">
                                  <p:stCondLst>
                                    <p:cond delay="0"/>
                                  </p:stCondLst>
                                  <p:childTnLst>
                                    <p:set>
                                      <p:cBhvr>
                                        <p:cTn id="127" dur="1" fill="hold">
                                          <p:stCondLst>
                                            <p:cond delay="0"/>
                                          </p:stCondLst>
                                        </p:cTn>
                                        <p:tgtEl>
                                          <p:spTgt spid="64532"/>
                                        </p:tgtEl>
                                        <p:attrNameLst>
                                          <p:attrName>style.visibility</p:attrName>
                                        </p:attrNameLst>
                                      </p:cBhvr>
                                      <p:to>
                                        <p:strVal val="visible"/>
                                      </p:to>
                                    </p:set>
                                    <p:anim calcmode="lin" valueType="num">
                                      <p:cBhvr additive="base">
                                        <p:cTn id="128" dur="500" fill="hold"/>
                                        <p:tgtEl>
                                          <p:spTgt spid="64532"/>
                                        </p:tgtEl>
                                        <p:attrNameLst>
                                          <p:attrName>ppt_x</p:attrName>
                                        </p:attrNameLst>
                                      </p:cBhvr>
                                      <p:tavLst>
                                        <p:tav tm="0">
                                          <p:val>
                                            <p:strVal val="0-#ppt_w/2"/>
                                          </p:val>
                                        </p:tav>
                                        <p:tav tm="100000">
                                          <p:val>
                                            <p:strVal val="#ppt_x"/>
                                          </p:val>
                                        </p:tav>
                                      </p:tavLst>
                                    </p:anim>
                                    <p:anim calcmode="lin" valueType="num">
                                      <p:cBhvr additive="base">
                                        <p:cTn id="129" dur="500" fill="hold"/>
                                        <p:tgtEl>
                                          <p:spTgt spid="64532"/>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0"/>
                                  </p:stCondLst>
                                  <p:childTnLst>
                                    <p:set>
                                      <p:cBhvr>
                                        <p:cTn id="131" dur="1" fill="hold">
                                          <p:stCondLst>
                                            <p:cond delay="0"/>
                                          </p:stCondLst>
                                        </p:cTn>
                                        <p:tgtEl>
                                          <p:spTgt spid="64559"/>
                                        </p:tgtEl>
                                        <p:attrNameLst>
                                          <p:attrName>style.visibility</p:attrName>
                                        </p:attrNameLst>
                                      </p:cBhvr>
                                      <p:to>
                                        <p:strVal val="visible"/>
                                      </p:to>
                                    </p:set>
                                    <p:anim calcmode="lin" valueType="num">
                                      <p:cBhvr additive="base">
                                        <p:cTn id="132" dur="500" fill="hold"/>
                                        <p:tgtEl>
                                          <p:spTgt spid="64559"/>
                                        </p:tgtEl>
                                        <p:attrNameLst>
                                          <p:attrName>ppt_x</p:attrName>
                                        </p:attrNameLst>
                                      </p:cBhvr>
                                      <p:tavLst>
                                        <p:tav tm="0">
                                          <p:val>
                                            <p:strVal val="0-#ppt_w/2"/>
                                          </p:val>
                                        </p:tav>
                                        <p:tav tm="100000">
                                          <p:val>
                                            <p:strVal val="#ppt_x"/>
                                          </p:val>
                                        </p:tav>
                                      </p:tavLst>
                                    </p:anim>
                                    <p:anim calcmode="lin" valueType="num">
                                      <p:cBhvr additive="base">
                                        <p:cTn id="133" dur="500" fill="hold"/>
                                        <p:tgtEl>
                                          <p:spTgt spid="64559"/>
                                        </p:tgtEl>
                                        <p:attrNameLst>
                                          <p:attrName>ppt_y</p:attrName>
                                        </p:attrNameLst>
                                      </p:cBhvr>
                                      <p:tavLst>
                                        <p:tav tm="0">
                                          <p:val>
                                            <p:strVal val="#ppt_y"/>
                                          </p:val>
                                        </p:tav>
                                        <p:tav tm="100000">
                                          <p:val>
                                            <p:strVal val="#ppt_y"/>
                                          </p:val>
                                        </p:tav>
                                      </p:tavLst>
                                    </p:anim>
                                  </p:childTnLst>
                                </p:cTn>
                              </p:par>
                              <p:par>
                                <p:cTn id="134" presetID="2" presetClass="entr" presetSubtype="8" fill="hold" grpId="0" nodeType="withEffect">
                                  <p:stCondLst>
                                    <p:cond delay="0"/>
                                  </p:stCondLst>
                                  <p:childTnLst>
                                    <p:set>
                                      <p:cBhvr>
                                        <p:cTn id="135" dur="1" fill="hold">
                                          <p:stCondLst>
                                            <p:cond delay="0"/>
                                          </p:stCondLst>
                                        </p:cTn>
                                        <p:tgtEl>
                                          <p:spTgt spid="64558"/>
                                        </p:tgtEl>
                                        <p:attrNameLst>
                                          <p:attrName>style.visibility</p:attrName>
                                        </p:attrNameLst>
                                      </p:cBhvr>
                                      <p:to>
                                        <p:strVal val="visible"/>
                                      </p:to>
                                    </p:set>
                                    <p:anim calcmode="lin" valueType="num">
                                      <p:cBhvr additive="base">
                                        <p:cTn id="136" dur="500" fill="hold"/>
                                        <p:tgtEl>
                                          <p:spTgt spid="64558"/>
                                        </p:tgtEl>
                                        <p:attrNameLst>
                                          <p:attrName>ppt_x</p:attrName>
                                        </p:attrNameLst>
                                      </p:cBhvr>
                                      <p:tavLst>
                                        <p:tav tm="0">
                                          <p:val>
                                            <p:strVal val="0-#ppt_w/2"/>
                                          </p:val>
                                        </p:tav>
                                        <p:tav tm="100000">
                                          <p:val>
                                            <p:strVal val="#ppt_x"/>
                                          </p:val>
                                        </p:tav>
                                      </p:tavLst>
                                    </p:anim>
                                    <p:anim calcmode="lin" valueType="num">
                                      <p:cBhvr additive="base">
                                        <p:cTn id="137" dur="500" fill="hold"/>
                                        <p:tgtEl>
                                          <p:spTgt spid="64558"/>
                                        </p:tgtEl>
                                        <p:attrNameLst>
                                          <p:attrName>ppt_y</p:attrName>
                                        </p:attrNameLst>
                                      </p:cBhvr>
                                      <p:tavLst>
                                        <p:tav tm="0">
                                          <p:val>
                                            <p:strVal val="#ppt_y"/>
                                          </p:val>
                                        </p:tav>
                                        <p:tav tm="100000">
                                          <p:val>
                                            <p:strVal val="#ppt_y"/>
                                          </p:val>
                                        </p:tav>
                                      </p:tavLst>
                                    </p:anim>
                                  </p:childTnLst>
                                </p:cTn>
                              </p:par>
                              <p:par>
                                <p:cTn id="138" presetID="2" presetClass="entr" presetSubtype="8" fill="hold" grpId="0" nodeType="withEffect">
                                  <p:stCondLst>
                                    <p:cond delay="0"/>
                                  </p:stCondLst>
                                  <p:childTnLst>
                                    <p:set>
                                      <p:cBhvr>
                                        <p:cTn id="139" dur="1" fill="hold">
                                          <p:stCondLst>
                                            <p:cond delay="0"/>
                                          </p:stCondLst>
                                        </p:cTn>
                                        <p:tgtEl>
                                          <p:spTgt spid="64557"/>
                                        </p:tgtEl>
                                        <p:attrNameLst>
                                          <p:attrName>style.visibility</p:attrName>
                                        </p:attrNameLst>
                                      </p:cBhvr>
                                      <p:to>
                                        <p:strVal val="visible"/>
                                      </p:to>
                                    </p:set>
                                    <p:anim calcmode="lin" valueType="num">
                                      <p:cBhvr additive="base">
                                        <p:cTn id="140" dur="500" fill="hold"/>
                                        <p:tgtEl>
                                          <p:spTgt spid="64557"/>
                                        </p:tgtEl>
                                        <p:attrNameLst>
                                          <p:attrName>ppt_x</p:attrName>
                                        </p:attrNameLst>
                                      </p:cBhvr>
                                      <p:tavLst>
                                        <p:tav tm="0">
                                          <p:val>
                                            <p:strVal val="0-#ppt_w/2"/>
                                          </p:val>
                                        </p:tav>
                                        <p:tav tm="100000">
                                          <p:val>
                                            <p:strVal val="#ppt_x"/>
                                          </p:val>
                                        </p:tav>
                                      </p:tavLst>
                                    </p:anim>
                                    <p:anim calcmode="lin" valueType="num">
                                      <p:cBhvr additive="base">
                                        <p:cTn id="141" dur="500" fill="hold"/>
                                        <p:tgtEl>
                                          <p:spTgt spid="64557"/>
                                        </p:tgtEl>
                                        <p:attrNameLst>
                                          <p:attrName>ppt_y</p:attrName>
                                        </p:attrNameLst>
                                      </p:cBhvr>
                                      <p:tavLst>
                                        <p:tav tm="0">
                                          <p:val>
                                            <p:strVal val="#ppt_y"/>
                                          </p:val>
                                        </p:tav>
                                        <p:tav tm="100000">
                                          <p:val>
                                            <p:strVal val="#ppt_y"/>
                                          </p:val>
                                        </p:tav>
                                      </p:tavLst>
                                    </p:anim>
                                  </p:childTnLst>
                                </p:cTn>
                              </p:par>
                              <p:par>
                                <p:cTn id="142" presetID="2" presetClass="entr" presetSubtype="8" fill="hold" grpId="0" nodeType="withEffect">
                                  <p:stCondLst>
                                    <p:cond delay="0"/>
                                  </p:stCondLst>
                                  <p:childTnLst>
                                    <p:set>
                                      <p:cBhvr>
                                        <p:cTn id="143" dur="1" fill="hold">
                                          <p:stCondLst>
                                            <p:cond delay="0"/>
                                          </p:stCondLst>
                                        </p:cTn>
                                        <p:tgtEl>
                                          <p:spTgt spid="64556"/>
                                        </p:tgtEl>
                                        <p:attrNameLst>
                                          <p:attrName>style.visibility</p:attrName>
                                        </p:attrNameLst>
                                      </p:cBhvr>
                                      <p:to>
                                        <p:strVal val="visible"/>
                                      </p:to>
                                    </p:set>
                                    <p:anim calcmode="lin" valueType="num">
                                      <p:cBhvr additive="base">
                                        <p:cTn id="144" dur="500" fill="hold"/>
                                        <p:tgtEl>
                                          <p:spTgt spid="64556"/>
                                        </p:tgtEl>
                                        <p:attrNameLst>
                                          <p:attrName>ppt_x</p:attrName>
                                        </p:attrNameLst>
                                      </p:cBhvr>
                                      <p:tavLst>
                                        <p:tav tm="0">
                                          <p:val>
                                            <p:strVal val="0-#ppt_w/2"/>
                                          </p:val>
                                        </p:tav>
                                        <p:tav tm="100000">
                                          <p:val>
                                            <p:strVal val="#ppt_x"/>
                                          </p:val>
                                        </p:tav>
                                      </p:tavLst>
                                    </p:anim>
                                    <p:anim calcmode="lin" valueType="num">
                                      <p:cBhvr additive="base">
                                        <p:cTn id="145" dur="500" fill="hold"/>
                                        <p:tgtEl>
                                          <p:spTgt spid="64556"/>
                                        </p:tgtEl>
                                        <p:attrNameLst>
                                          <p:attrName>ppt_y</p:attrName>
                                        </p:attrNameLst>
                                      </p:cBhvr>
                                      <p:tavLst>
                                        <p:tav tm="0">
                                          <p:val>
                                            <p:strVal val="#ppt_y"/>
                                          </p:val>
                                        </p:tav>
                                        <p:tav tm="100000">
                                          <p:val>
                                            <p:strVal val="#ppt_y"/>
                                          </p:val>
                                        </p:tav>
                                      </p:tavLst>
                                    </p:anim>
                                  </p:childTnLst>
                                </p:cTn>
                              </p:par>
                            </p:childTnLst>
                          </p:cTn>
                        </p:par>
                        <p:par>
                          <p:cTn id="146" fill="hold" nodeType="afterGroup">
                            <p:stCondLst>
                              <p:cond delay="3000"/>
                            </p:stCondLst>
                            <p:childTnLst>
                              <p:par>
                                <p:cTn id="147" presetID="2" presetClass="entr" presetSubtype="8" fill="hold" grpId="0" nodeType="afterEffect">
                                  <p:stCondLst>
                                    <p:cond delay="0"/>
                                  </p:stCondLst>
                                  <p:childTnLst>
                                    <p:set>
                                      <p:cBhvr>
                                        <p:cTn id="148" dur="1" fill="hold">
                                          <p:stCondLst>
                                            <p:cond delay="0"/>
                                          </p:stCondLst>
                                        </p:cTn>
                                        <p:tgtEl>
                                          <p:spTgt spid="64539"/>
                                        </p:tgtEl>
                                        <p:attrNameLst>
                                          <p:attrName>style.visibility</p:attrName>
                                        </p:attrNameLst>
                                      </p:cBhvr>
                                      <p:to>
                                        <p:strVal val="visible"/>
                                      </p:to>
                                    </p:set>
                                    <p:anim calcmode="lin" valueType="num">
                                      <p:cBhvr additive="base">
                                        <p:cTn id="149" dur="500" fill="hold"/>
                                        <p:tgtEl>
                                          <p:spTgt spid="64539"/>
                                        </p:tgtEl>
                                        <p:attrNameLst>
                                          <p:attrName>ppt_x</p:attrName>
                                        </p:attrNameLst>
                                      </p:cBhvr>
                                      <p:tavLst>
                                        <p:tav tm="0">
                                          <p:val>
                                            <p:strVal val="0-#ppt_w/2"/>
                                          </p:val>
                                        </p:tav>
                                        <p:tav tm="100000">
                                          <p:val>
                                            <p:strVal val="#ppt_x"/>
                                          </p:val>
                                        </p:tav>
                                      </p:tavLst>
                                    </p:anim>
                                    <p:anim calcmode="lin" valueType="num">
                                      <p:cBhvr additive="base">
                                        <p:cTn id="150" dur="500" fill="hold"/>
                                        <p:tgtEl>
                                          <p:spTgt spid="64539"/>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64571"/>
                                        </p:tgtEl>
                                        <p:attrNameLst>
                                          <p:attrName>style.visibility</p:attrName>
                                        </p:attrNameLst>
                                      </p:cBhvr>
                                      <p:to>
                                        <p:strVal val="visible"/>
                                      </p:to>
                                    </p:set>
                                    <p:anim calcmode="lin" valueType="num">
                                      <p:cBhvr additive="base">
                                        <p:cTn id="153" dur="500" fill="hold"/>
                                        <p:tgtEl>
                                          <p:spTgt spid="64571"/>
                                        </p:tgtEl>
                                        <p:attrNameLst>
                                          <p:attrName>ppt_x</p:attrName>
                                        </p:attrNameLst>
                                      </p:cBhvr>
                                      <p:tavLst>
                                        <p:tav tm="0">
                                          <p:val>
                                            <p:strVal val="0-#ppt_w/2"/>
                                          </p:val>
                                        </p:tav>
                                        <p:tav tm="100000">
                                          <p:val>
                                            <p:strVal val="#ppt_x"/>
                                          </p:val>
                                        </p:tav>
                                      </p:tavLst>
                                    </p:anim>
                                    <p:anim calcmode="lin" valueType="num">
                                      <p:cBhvr additive="base">
                                        <p:cTn id="154" dur="500" fill="hold"/>
                                        <p:tgtEl>
                                          <p:spTgt spid="64571"/>
                                        </p:tgtEl>
                                        <p:attrNameLst>
                                          <p:attrName>ppt_y</p:attrName>
                                        </p:attrNameLst>
                                      </p:cBhvr>
                                      <p:tavLst>
                                        <p:tav tm="0">
                                          <p:val>
                                            <p:strVal val="#ppt_y"/>
                                          </p:val>
                                        </p:tav>
                                        <p:tav tm="100000">
                                          <p:val>
                                            <p:strVal val="#ppt_y"/>
                                          </p:val>
                                        </p:tav>
                                      </p:tavLst>
                                    </p:anim>
                                  </p:childTnLst>
                                </p:cTn>
                              </p:par>
                              <p:par>
                                <p:cTn id="155" presetID="2" presetClass="entr" presetSubtype="8" fill="hold" grpId="0" nodeType="withEffect">
                                  <p:stCondLst>
                                    <p:cond delay="0"/>
                                  </p:stCondLst>
                                  <p:childTnLst>
                                    <p:set>
                                      <p:cBhvr>
                                        <p:cTn id="156" dur="1" fill="hold">
                                          <p:stCondLst>
                                            <p:cond delay="0"/>
                                          </p:stCondLst>
                                        </p:cTn>
                                        <p:tgtEl>
                                          <p:spTgt spid="64531"/>
                                        </p:tgtEl>
                                        <p:attrNameLst>
                                          <p:attrName>style.visibility</p:attrName>
                                        </p:attrNameLst>
                                      </p:cBhvr>
                                      <p:to>
                                        <p:strVal val="visible"/>
                                      </p:to>
                                    </p:set>
                                    <p:anim calcmode="lin" valueType="num">
                                      <p:cBhvr additive="base">
                                        <p:cTn id="157" dur="500" fill="hold"/>
                                        <p:tgtEl>
                                          <p:spTgt spid="64531"/>
                                        </p:tgtEl>
                                        <p:attrNameLst>
                                          <p:attrName>ppt_x</p:attrName>
                                        </p:attrNameLst>
                                      </p:cBhvr>
                                      <p:tavLst>
                                        <p:tav tm="0">
                                          <p:val>
                                            <p:strVal val="0-#ppt_w/2"/>
                                          </p:val>
                                        </p:tav>
                                        <p:tav tm="100000">
                                          <p:val>
                                            <p:strVal val="#ppt_x"/>
                                          </p:val>
                                        </p:tav>
                                      </p:tavLst>
                                    </p:anim>
                                    <p:anim calcmode="lin" valueType="num">
                                      <p:cBhvr additive="base">
                                        <p:cTn id="158" dur="500" fill="hold"/>
                                        <p:tgtEl>
                                          <p:spTgt spid="64531"/>
                                        </p:tgtEl>
                                        <p:attrNameLst>
                                          <p:attrName>ppt_y</p:attrName>
                                        </p:attrNameLst>
                                      </p:cBhvr>
                                      <p:tavLst>
                                        <p:tav tm="0">
                                          <p:val>
                                            <p:strVal val="#ppt_y"/>
                                          </p:val>
                                        </p:tav>
                                        <p:tav tm="100000">
                                          <p:val>
                                            <p:strVal val="#ppt_y"/>
                                          </p:val>
                                        </p:tav>
                                      </p:tavLst>
                                    </p:anim>
                                  </p:childTnLst>
                                </p:cTn>
                              </p:par>
                            </p:childTnLst>
                          </p:cTn>
                        </p:par>
                        <p:par>
                          <p:cTn id="159" fill="hold" nodeType="afterGroup">
                            <p:stCondLst>
                              <p:cond delay="3500"/>
                            </p:stCondLst>
                            <p:childTnLst>
                              <p:par>
                                <p:cTn id="160" presetID="2" presetClass="entr" presetSubtype="8" fill="hold" grpId="0" nodeType="afterEffect">
                                  <p:stCondLst>
                                    <p:cond delay="0"/>
                                  </p:stCondLst>
                                  <p:childTnLst>
                                    <p:set>
                                      <p:cBhvr>
                                        <p:cTn id="161" dur="1" fill="hold">
                                          <p:stCondLst>
                                            <p:cond delay="0"/>
                                          </p:stCondLst>
                                        </p:cTn>
                                        <p:tgtEl>
                                          <p:spTgt spid="64530"/>
                                        </p:tgtEl>
                                        <p:attrNameLst>
                                          <p:attrName>style.visibility</p:attrName>
                                        </p:attrNameLst>
                                      </p:cBhvr>
                                      <p:to>
                                        <p:strVal val="visible"/>
                                      </p:to>
                                    </p:set>
                                    <p:anim calcmode="lin" valueType="num">
                                      <p:cBhvr additive="base">
                                        <p:cTn id="162" dur="500" fill="hold"/>
                                        <p:tgtEl>
                                          <p:spTgt spid="64530"/>
                                        </p:tgtEl>
                                        <p:attrNameLst>
                                          <p:attrName>ppt_x</p:attrName>
                                        </p:attrNameLst>
                                      </p:cBhvr>
                                      <p:tavLst>
                                        <p:tav tm="0">
                                          <p:val>
                                            <p:strVal val="0-#ppt_w/2"/>
                                          </p:val>
                                        </p:tav>
                                        <p:tav tm="100000">
                                          <p:val>
                                            <p:strVal val="#ppt_x"/>
                                          </p:val>
                                        </p:tav>
                                      </p:tavLst>
                                    </p:anim>
                                    <p:anim calcmode="lin" valueType="num">
                                      <p:cBhvr additive="base">
                                        <p:cTn id="163" dur="500" fill="hold"/>
                                        <p:tgtEl>
                                          <p:spTgt spid="64530"/>
                                        </p:tgtEl>
                                        <p:attrNameLst>
                                          <p:attrName>ppt_y</p:attrName>
                                        </p:attrNameLst>
                                      </p:cBhvr>
                                      <p:tavLst>
                                        <p:tav tm="0">
                                          <p:val>
                                            <p:strVal val="#ppt_y"/>
                                          </p:val>
                                        </p:tav>
                                        <p:tav tm="100000">
                                          <p:val>
                                            <p:strVal val="#ppt_y"/>
                                          </p:val>
                                        </p:tav>
                                      </p:tavLst>
                                    </p:anim>
                                  </p:childTnLst>
                                </p:cTn>
                              </p:par>
                              <p:par>
                                <p:cTn id="164" presetID="2" presetClass="entr" presetSubtype="8" fill="hold" grpId="0" nodeType="withEffect">
                                  <p:stCondLst>
                                    <p:cond delay="0"/>
                                  </p:stCondLst>
                                  <p:childTnLst>
                                    <p:set>
                                      <p:cBhvr>
                                        <p:cTn id="165" dur="1" fill="hold">
                                          <p:stCondLst>
                                            <p:cond delay="0"/>
                                          </p:stCondLst>
                                        </p:cTn>
                                        <p:tgtEl>
                                          <p:spTgt spid="64576"/>
                                        </p:tgtEl>
                                        <p:attrNameLst>
                                          <p:attrName>style.visibility</p:attrName>
                                        </p:attrNameLst>
                                      </p:cBhvr>
                                      <p:to>
                                        <p:strVal val="visible"/>
                                      </p:to>
                                    </p:set>
                                    <p:anim calcmode="lin" valueType="num">
                                      <p:cBhvr additive="base">
                                        <p:cTn id="166" dur="500" fill="hold"/>
                                        <p:tgtEl>
                                          <p:spTgt spid="64576"/>
                                        </p:tgtEl>
                                        <p:attrNameLst>
                                          <p:attrName>ppt_x</p:attrName>
                                        </p:attrNameLst>
                                      </p:cBhvr>
                                      <p:tavLst>
                                        <p:tav tm="0">
                                          <p:val>
                                            <p:strVal val="0-#ppt_w/2"/>
                                          </p:val>
                                        </p:tav>
                                        <p:tav tm="100000">
                                          <p:val>
                                            <p:strVal val="#ppt_x"/>
                                          </p:val>
                                        </p:tav>
                                      </p:tavLst>
                                    </p:anim>
                                    <p:anim calcmode="lin" valueType="num">
                                      <p:cBhvr additive="base">
                                        <p:cTn id="167" dur="500" fill="hold"/>
                                        <p:tgtEl>
                                          <p:spTgt spid="64576"/>
                                        </p:tgtEl>
                                        <p:attrNameLst>
                                          <p:attrName>ppt_y</p:attrName>
                                        </p:attrNameLst>
                                      </p:cBhvr>
                                      <p:tavLst>
                                        <p:tav tm="0">
                                          <p:val>
                                            <p:strVal val="#ppt_y"/>
                                          </p:val>
                                        </p:tav>
                                        <p:tav tm="100000">
                                          <p:val>
                                            <p:strVal val="#ppt_y"/>
                                          </p:val>
                                        </p:tav>
                                      </p:tavLst>
                                    </p:anim>
                                  </p:childTnLst>
                                </p:cTn>
                              </p:par>
                              <p:par>
                                <p:cTn id="168" presetID="2" presetClass="entr" presetSubtype="8" fill="hold" grpId="0" nodeType="withEffect">
                                  <p:stCondLst>
                                    <p:cond delay="0"/>
                                  </p:stCondLst>
                                  <p:childTnLst>
                                    <p:set>
                                      <p:cBhvr>
                                        <p:cTn id="169" dur="1" fill="hold">
                                          <p:stCondLst>
                                            <p:cond delay="0"/>
                                          </p:stCondLst>
                                        </p:cTn>
                                        <p:tgtEl>
                                          <p:spTgt spid="64529"/>
                                        </p:tgtEl>
                                        <p:attrNameLst>
                                          <p:attrName>style.visibility</p:attrName>
                                        </p:attrNameLst>
                                      </p:cBhvr>
                                      <p:to>
                                        <p:strVal val="visible"/>
                                      </p:to>
                                    </p:set>
                                    <p:anim calcmode="lin" valueType="num">
                                      <p:cBhvr additive="base">
                                        <p:cTn id="170" dur="500" fill="hold"/>
                                        <p:tgtEl>
                                          <p:spTgt spid="64529"/>
                                        </p:tgtEl>
                                        <p:attrNameLst>
                                          <p:attrName>ppt_x</p:attrName>
                                        </p:attrNameLst>
                                      </p:cBhvr>
                                      <p:tavLst>
                                        <p:tav tm="0">
                                          <p:val>
                                            <p:strVal val="0-#ppt_w/2"/>
                                          </p:val>
                                        </p:tav>
                                        <p:tav tm="100000">
                                          <p:val>
                                            <p:strVal val="#ppt_x"/>
                                          </p:val>
                                        </p:tav>
                                      </p:tavLst>
                                    </p:anim>
                                    <p:anim calcmode="lin" valueType="num">
                                      <p:cBhvr additive="base">
                                        <p:cTn id="171" dur="500" fill="hold"/>
                                        <p:tgtEl>
                                          <p:spTgt spid="645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animBg="1"/>
      <p:bldP spid="64529" grpId="0" animBg="1"/>
      <p:bldP spid="64530" grpId="0" animBg="1"/>
      <p:bldP spid="64531" grpId="0" animBg="1"/>
      <p:bldP spid="64532" grpId="0" animBg="1"/>
      <p:bldP spid="64533" grpId="0" animBg="1"/>
      <p:bldP spid="64534" grpId="0" animBg="1"/>
      <p:bldP spid="64535" grpId="0" animBg="1"/>
      <p:bldP spid="64536" grpId="0" animBg="1"/>
      <p:bldP spid="64537" grpId="0" animBg="1"/>
      <p:bldP spid="64538" grpId="0" animBg="1"/>
      <p:bldP spid="64539" grpId="0" animBg="1"/>
      <p:bldP spid="64541" grpId="0" animBg="1"/>
      <p:bldP spid="64542" grpId="0" animBg="1"/>
      <p:bldP spid="64543" grpId="0" animBg="1"/>
      <p:bldP spid="64544" grpId="0" animBg="1"/>
      <p:bldP spid="64545" grpId="0" animBg="1"/>
      <p:bldP spid="64546" grpId="0" animBg="1"/>
      <p:bldP spid="64547" grpId="0" animBg="1"/>
      <p:bldP spid="64548" grpId="0" animBg="1"/>
      <p:bldP spid="64549" grpId="0" animBg="1"/>
      <p:bldP spid="64550" grpId="0" animBg="1"/>
      <p:bldP spid="64551" grpId="0" animBg="1"/>
      <p:bldP spid="64552" grpId="0" animBg="1"/>
      <p:bldP spid="64553" grpId="0" animBg="1"/>
      <p:bldP spid="64555" grpId="0" animBg="1"/>
      <p:bldP spid="64556" grpId="0" animBg="1"/>
      <p:bldP spid="64557" grpId="0" animBg="1"/>
      <p:bldP spid="64558" grpId="0" animBg="1"/>
      <p:bldP spid="64559" grpId="0" animBg="1"/>
      <p:bldP spid="64560" grpId="0" animBg="1"/>
      <p:bldP spid="64561" grpId="0" animBg="1"/>
      <p:bldP spid="64562" grpId="0" animBg="1"/>
      <p:bldP spid="64563" grpId="0" animBg="1"/>
      <p:bldP spid="64564" grpId="0" animBg="1"/>
      <p:bldP spid="64566" grpId="0" animBg="1"/>
      <p:bldP spid="64569" grpId="0" animBg="1"/>
      <p:bldP spid="64570" grpId="0" animBg="1"/>
      <p:bldP spid="64571" grpId="0" animBg="1"/>
      <p:bldP spid="64576" grpId="0" animBg="1"/>
    </p:bldLst>
  </p:timing>
</p:sld>
</file>

<file path=ppt/theme/theme1.xml><?xml version="1.0" encoding="utf-8"?>
<a:theme xmlns:a="http://schemas.openxmlformats.org/drawingml/2006/main" name="ppt_Ndl_KdGnieuw">
  <a:themeElements>
    <a:clrScheme name="Custom 60">
      <a:dk1>
        <a:sysClr val="windowText" lastClr="000000"/>
      </a:dk1>
      <a:lt1>
        <a:sysClr val="window" lastClr="FFFFFF"/>
      </a:lt1>
      <a:dk2>
        <a:srgbClr val="000000"/>
      </a:dk2>
      <a:lt2>
        <a:srgbClr val="EEECE1"/>
      </a:lt2>
      <a:accent1>
        <a:srgbClr val="B34185"/>
      </a:accent1>
      <a:accent2>
        <a:srgbClr val="7D47A0"/>
      </a:accent2>
      <a:accent3>
        <a:srgbClr val="2863B4"/>
      </a:accent3>
      <a:accent4>
        <a:srgbClr val="039BCF"/>
      </a:accent4>
      <a:accent5>
        <a:srgbClr val="008E28"/>
      </a:accent5>
      <a:accent6>
        <a:srgbClr val="43B109"/>
      </a:accent6>
      <a:hlink>
        <a:srgbClr val="8AC53F"/>
      </a:hlink>
      <a:folHlink>
        <a:srgbClr val="00B3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latin typeface="Verdana 11"/>
            <a:cs typeface="Verdana 11"/>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ppt_Ndl_KdGnieuw</Template>
  <TotalTime>593</TotalTime>
  <Words>1348</Words>
  <Application>Microsoft Office PowerPoint</Application>
  <PresentationFormat>Diavoorstelling (16:9)</PresentationFormat>
  <Paragraphs>164</Paragraphs>
  <Slides>22</Slides>
  <Notes>19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ＭＳ Ｐゴシック</vt:lpstr>
      <vt:lpstr>Arial</vt:lpstr>
      <vt:lpstr>Calibri</vt:lpstr>
      <vt:lpstr>Courier New</vt:lpstr>
      <vt:lpstr>Lucida Grande</vt:lpstr>
      <vt:lpstr>Verdana</vt:lpstr>
      <vt:lpstr>Verdana 11</vt:lpstr>
      <vt:lpstr>Wingdings</vt:lpstr>
      <vt:lpstr>ppt_Ndl_KdGnieuw</vt:lpstr>
      <vt:lpstr>Bind-Kracht presenteert: Ervaringsdeskundigen in armoede als tandempartners in lessen op de Hogeschool</vt:lpstr>
      <vt:lpstr>10 jaar geleden </vt:lpstr>
      <vt:lpstr>Wat is Bind-Kracht? </vt:lpstr>
      <vt:lpstr>PowerPoint-presentatie</vt:lpstr>
      <vt:lpstr>PowerPoint-presentatie</vt:lpstr>
      <vt:lpstr>Krachtgerichte hulpverlening            werkt verbindend  veerkracht       eigen drijfveren        positieve ervaringen   competenties           krachten       versterking van zelfbeeld    vertrouwen      samen op weg      erkenning en respect  betekenis            verantwoordelijkheid            greep                 Verbindend werken is       versterkend en autonomieverhogend</vt:lpstr>
      <vt:lpstr>Bouwstenen voor krachtgericht en netwerkversterkend werken</vt:lpstr>
      <vt:lpstr>De Bind-Kracht visie op armoede</vt:lpstr>
      <vt:lpstr>PowerPoint-presentatie</vt:lpstr>
      <vt:lpstr>Een probleem- en krachtgerichte kijk </vt:lpstr>
      <vt:lpstr>De Bind-Krachtvisie op armoedebestrijding </vt:lpstr>
      <vt:lpstr>Een krachtgerichte Basishouding</vt:lpstr>
      <vt:lpstr>Specificiteit van onze trainingsprogramma’s</vt:lpstr>
      <vt:lpstr>Voorstelling van het project</vt:lpstr>
      <vt:lpstr>Meerwaarde en leerresultaten in SW</vt:lpstr>
      <vt:lpstr>Citaten van studenten</vt:lpstr>
      <vt:lpstr>PowerPoint-presentatie</vt:lpstr>
      <vt:lpstr>Enkele citaten van studenten</vt:lpstr>
      <vt:lpstr>Een ervaringsdeskundige deelt haar ervaringen</vt:lpstr>
      <vt:lpstr>Voorwaarden</vt:lpstr>
      <vt:lpstr>Literatuur</vt:lpstr>
      <vt:lpstr>Bind-Kracht,  Ankerpunt op Karel de Grote Hogeschool  Brusselsestraat 45, 2018 Antwerpen, T 03 613 18 18 www.bindkracht.be  coördinator kristel.driessens@kdg.be ervaringsdeskundige: cindy.vangeldorp@kdg.be  organisatie: hilde.euben@kdg.be  - senior onderzoeker ESF: Vicky.Lyssens-Danneboom@kdg.be </vt:lpstr>
    </vt:vector>
  </TitlesOfParts>
  <Company>Karel de Grote-Hogeschool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werkwinkel</dc:title>
  <dc:creator>eubenh</dc:creator>
  <cp:lastModifiedBy>Driessens Kristel</cp:lastModifiedBy>
  <cp:revision>74</cp:revision>
  <cp:lastPrinted>2016-11-08T08:34:20Z</cp:lastPrinted>
  <dcterms:created xsi:type="dcterms:W3CDTF">2016-01-03T06:58:07Z</dcterms:created>
  <dcterms:modified xsi:type="dcterms:W3CDTF">2017-09-07T10:06:22Z</dcterms:modified>
</cp:coreProperties>
</file>